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authors.xml" ContentType="application/vnd.ms-powerpoint.authors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ppt/revisionInfo.xml" ContentType="application/vnd.ms-powerpoint.revisioninfo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77" r:id="rId2"/>
    <p:sldId id="270" r:id="rId3"/>
    <p:sldId id="292" r:id="rId4"/>
    <p:sldId id="293" r:id="rId5"/>
    <p:sldId id="294" r:id="rId6"/>
    <p:sldId id="271" r:id="rId7"/>
    <p:sldId id="264" r:id="rId8"/>
    <p:sldId id="274" r:id="rId9"/>
    <p:sldId id="295" r:id="rId10"/>
    <p:sldId id="296" r:id="rId11"/>
    <p:sldId id="297" r:id="rId12"/>
    <p:sldId id="285" r:id="rId13"/>
    <p:sldId id="298" r:id="rId14"/>
    <p:sldId id="305" r:id="rId15"/>
    <p:sldId id="286" r:id="rId16"/>
    <p:sldId id="316" r:id="rId17"/>
    <p:sldId id="287" r:id="rId18"/>
    <p:sldId id="289" r:id="rId19"/>
    <p:sldId id="290" r:id="rId20"/>
    <p:sldId id="321" r:id="rId21"/>
    <p:sldId id="291" r:id="rId22"/>
    <p:sldId id="328" r:id="rId23"/>
    <p:sldId id="329" r:id="rId24"/>
    <p:sldId id="311" r:id="rId25"/>
    <p:sldId id="320" r:id="rId26"/>
    <p:sldId id="300" r:id="rId27"/>
    <p:sldId id="302" r:id="rId28"/>
    <p:sldId id="313" r:id="rId29"/>
    <p:sldId id="314" r:id="rId30"/>
    <p:sldId id="315" r:id="rId31"/>
    <p:sldId id="318" r:id="rId32"/>
    <p:sldId id="327" r:id="rId33"/>
    <p:sldId id="322" r:id="rId34"/>
    <p:sldId id="325" r:id="rId35"/>
    <p:sldId id="326" r:id="rId36"/>
    <p:sldId id="301" r:id="rId37"/>
    <p:sldId id="303" r:id="rId38"/>
    <p:sldId id="304" r:id="rId39"/>
    <p:sldId id="306" r:id="rId40"/>
    <p:sldId id="307" r:id="rId41"/>
    <p:sldId id="310" r:id="rId42"/>
    <p:sldId id="317" r:id="rId43"/>
    <p:sldId id="308" r:id="rId44"/>
    <p:sldId id="319" r:id="rId45"/>
    <p:sldId id="330" r:id="rId46"/>
    <p:sldId id="323" r:id="rId47"/>
    <p:sldId id="33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582667-6102-27E7-ED8E-01A166EB4B6B}" name="Guest User" initials="GU" userId="Guest User" providerId="Windows Live"/>
  <p188:author id="{B42D54DB-C714-531C-1F58-8661ACDA7003}" name="Wishwa nayanajith" initials="Wn" userId="d8efc6f4dee819e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7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71295E-5B91-40C8-960E-D6CB602971DB}" v="8" dt="2024-08-05T11:15:47.290"/>
    <p1510:client id="{470982F2-2023-4C3A-B6B6-D12D2581D32C}" v="3" dt="2024-08-05T07:37:48.139"/>
    <p1510:client id="{5B241C79-8383-4E60-9852-55247F5FD531}" v="83" dt="2024-08-05T22:41:30.824"/>
    <p1510:client id="{65F58320-A422-4219-BDA3-620388643831}" v="185" dt="2024-08-06T07:29:14.220"/>
    <p1510:client id="{69F18B4A-AF50-44F5-8D44-CDD28990A1C0}" v="28" dt="2024-08-05T07:30:44.998"/>
    <p1510:client id="{83011742-F83E-4249-9FCB-4AE65B9E1A6E}" v="22" dt="2024-08-05T22:01:27.769"/>
    <p1510:client id="{9C2EF151-F852-4739-AD10-6963AB880AF9}" v="6" dt="2024-08-05T14:39:49.152"/>
    <p1510:client id="{9FB4B393-FEE4-4CE1-A26D-F751B75AFC48}" v="642" dt="2024-08-06T05:37:16.090"/>
    <p1510:client id="{A20C90B7-35CC-44F1-A079-58889329CE5A}" v="1093" dt="2024-08-04T19:41:55.321"/>
    <p1510:client id="{ADA0440D-EC15-4F1D-BE70-730F863F7986}" v="94" dt="2024-08-06T05:41:40.943"/>
    <p1510:client id="{CAA99504-292B-4863-ACAC-73963CF8B84C}" v="916" dt="2024-08-05T18:13:39.825"/>
    <p1510:client id="{CB4BD4B5-BB9C-4E1F-AAA2-CE10DE90827E}" v="29" dt="2024-08-05T20:05:31.362"/>
    <p1510:client id="{D1BAD81F-2151-4011-B713-4B9E47F22624}" v="676" dt="2024-08-05T23:26:33.464"/>
    <p1510:client id="{D8C4DE8C-B325-4338-A3AC-B9BBAE83328A}" v="26" dt="2024-08-06T05:59:40.182"/>
    <p1510:client id="{DBB57605-89C4-4BA8-970F-7FD5B5419576}" v="573" dt="2024-08-05T14:12:06.305"/>
    <p1510:client id="{DE2A7666-5127-46C0-9D2F-3299F0796636}" v="522" dt="2024-08-05T21:44:29.748"/>
    <p1510:client id="{E8B765CB-1605-4300-9FD4-E8DC233F3B9C}" v="185" dt="2024-08-05T21:18:03.486"/>
    <p1510:client id="{E8DD8497-1F68-4CD9-BA1C-13C40312017B}" v="1284" dt="2024-08-05T21:22:23.400"/>
    <p1510:client id="{E92E0FDD-D681-429F-9CF6-3227CF911F40}" v="1027" dt="2024-08-06T06:59:48.152"/>
    <p1510:client id="{EBB449F9-93BA-459D-98AA-09164E94E18C}" v="2" dt="2024-08-06T02:39:27.768"/>
    <p1510:client id="{ED2CE945-68B4-4346-A04C-80E0D7CC1402}" v="65" dt="2024-08-06T06:17:44.0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8" Type="http://schemas.openxmlformats.org/officeDocument/2006/relationships/customXml" Target="../customXml/item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customXml" Target="../customXml/item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5T11:46:04.927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11811 2822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8/5/2024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microsoft.com/office/2007/relationships/hdphoto" Target="../media/hdphoto3.wdp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python-programming-language-png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mbarcados.com.br/opencv-2-4-9-qt5-ubuntu/" TargetMode="External"/><Relationship Id="rId5" Type="http://schemas.microsoft.com/office/2007/relationships/hdphoto" Target="../media/hdphoto4.wdp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82121395_Traffic_Object_Detection_and_Recognition_Systems" TargetMode="External"/><Relationship Id="rId2" Type="http://schemas.openxmlformats.org/officeDocument/2006/relationships/hyperlink" Target="https://www.researchgate.net/search.Search.html?query=traffic+detection&amp;type=publication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15.png"/><Relationship Id="rId7" Type="http://schemas.openxmlformats.org/officeDocument/2006/relationships/image" Target="../media/image5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5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0243" y="262693"/>
            <a:ext cx="10971854" cy="2407187"/>
          </a:xfrm>
          <a:effectLst>
            <a:outerShdw blurRad="50800" dist="50800" dir="2280000">
              <a:srgbClr val="A5A5A5"/>
            </a:outerShdw>
          </a:effectLst>
        </p:spPr>
        <p:txBody>
          <a:bodyPr vert="horz" lIns="91439" tIns="45720" rIns="91440" bIns="45720" rtlCol="0" anchor="ctr">
            <a:noAutofit/>
          </a:bodyPr>
          <a:lstStyle/>
          <a:p>
            <a:r>
              <a:rPr lang="en-US" sz="4800" b="1" dirty="0">
                <a:latin typeface="Cambria"/>
                <a:ea typeface="Cambria"/>
              </a:rPr>
              <a:t>Evaluating automated traffic violation detection system for road safety improvement</a:t>
            </a:r>
            <a:endParaRPr lang="en-US" sz="4800" dirty="0">
              <a:latin typeface="Cambria"/>
              <a:ea typeface="Cambria"/>
            </a:endParaRPr>
          </a:p>
          <a:p>
            <a:endParaRPr lang="en-US" sz="4800">
              <a:latin typeface="Cambria"/>
              <a:ea typeface="Cambria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7330" y="3477265"/>
            <a:ext cx="2790092" cy="637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chemeClr val="tx1"/>
                </a:solidFill>
                <a:ea typeface="Cambria"/>
              </a:rPr>
              <a:t>24 – 25J - 165</a:t>
            </a:r>
            <a:endParaRPr lang="en-US" b="1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B7E3E9-A269-9D4D-F3E2-A0C58A0EDF62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A2EE00-C340-7248-F0CC-24C3263E7A26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6A7361-C071-C71E-ACE5-0AEA5C47E8BA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D67F921-5354-4264-9923-A56ECD64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1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146" t="9302" r="2038" b="5263"/>
          <a:stretch/>
        </p:blipFill>
        <p:spPr>
          <a:xfrm>
            <a:off x="2464324" y="2254548"/>
            <a:ext cx="7644846" cy="41311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 b="1"/>
              <a:t>Research Gap</a:t>
            </a:r>
            <a:br>
              <a:rPr lang="en-US"/>
            </a:b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D92A0D-8F25-7567-CB1A-BFF4402E5109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IT21212222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Seneviratne.K.A.C.M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&lt;&lt;24-25J-165&gt;&gt;</a:t>
            </a:r>
            <a:endParaRPr lang="en-US">
              <a:solidFill>
                <a:schemeClr val="tx1"/>
              </a:solidFill>
              <a:latin typeface="Times New Roman"/>
              <a:ea typeface="Cambria"/>
              <a:cs typeface="Times New Roman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642354-BDAC-46F2-7E9E-91A4438FC5DB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C48D5D-E6D8-7290-A0CE-7FB8EDE35E38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6F6101-0196-242D-E887-4D2405D6BB32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354288-E9F8-BC3E-A437-BCDA18EAE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660424"/>
              </p:ext>
            </p:extLst>
          </p:nvPr>
        </p:nvGraphicFramePr>
        <p:xfrm>
          <a:off x="2057400" y="1638493"/>
          <a:ext cx="8941901" cy="3581013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16450">
                  <a:extLst>
                    <a:ext uri="{9D8B030D-6E8A-4147-A177-3AD203B41FA5}">
                      <a16:colId xmlns:a16="http://schemas.microsoft.com/office/drawing/2014/main" val="1896290078"/>
                    </a:ext>
                  </a:extLst>
                </a:gridCol>
                <a:gridCol w="1390223">
                  <a:extLst>
                    <a:ext uri="{9D8B030D-6E8A-4147-A177-3AD203B41FA5}">
                      <a16:colId xmlns:a16="http://schemas.microsoft.com/office/drawing/2014/main" val="61672516"/>
                    </a:ext>
                  </a:extLst>
                </a:gridCol>
                <a:gridCol w="1359998">
                  <a:extLst>
                    <a:ext uri="{9D8B030D-6E8A-4147-A177-3AD203B41FA5}">
                      <a16:colId xmlns:a16="http://schemas.microsoft.com/office/drawing/2014/main" val="3265019401"/>
                    </a:ext>
                  </a:extLst>
                </a:gridCol>
                <a:gridCol w="1254224">
                  <a:extLst>
                    <a:ext uri="{9D8B030D-6E8A-4147-A177-3AD203B41FA5}">
                      <a16:colId xmlns:a16="http://schemas.microsoft.com/office/drawing/2014/main" val="481773242"/>
                    </a:ext>
                  </a:extLst>
                </a:gridCol>
                <a:gridCol w="2021006">
                  <a:extLst>
                    <a:ext uri="{9D8B030D-6E8A-4147-A177-3AD203B41FA5}">
                      <a16:colId xmlns:a16="http://schemas.microsoft.com/office/drawing/2014/main" val="1851670135"/>
                    </a:ext>
                  </a:extLst>
                </a:gridCol>
              </a:tblGrid>
              <a:tr h="92489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Aspect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System A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System B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1" i="0" u="none" strike="noStrike" noProof="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System C</a:t>
                      </a:r>
                    </a:p>
                    <a:p>
                      <a:pPr lvl="0" algn="ctr">
                        <a:buNone/>
                      </a:pPr>
                      <a:endParaRPr lang="en-US" sz="1800" b="1" i="0" u="none" strike="noStrike" noProof="0">
                        <a:solidFill>
                          <a:schemeClr val="tx1"/>
                        </a:solidFill>
                        <a:latin typeface="Cambria"/>
                      </a:endParaRPr>
                    </a:p>
                    <a:p>
                      <a:pPr lvl="0"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Our Project</a:t>
                      </a:r>
                    </a:p>
                    <a:p>
                      <a:pPr lvl="0"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500062"/>
                  </a:ext>
                </a:extLst>
              </a:tr>
              <a:tr h="8708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Integration of Advanced Technologies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486517"/>
                  </a:ext>
                </a:extLst>
              </a:tr>
              <a:tr h="87086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/>
                        <a:t>Low Light and Night-Time Performance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091045"/>
                  </a:ext>
                </a:extLst>
              </a:tr>
              <a:tr h="87086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Real-Time Processing Efficiency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990151"/>
                  </a:ext>
                </a:extLst>
              </a:tr>
            </a:tbl>
          </a:graphicData>
        </a:graphic>
      </p:graphicFrame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39CEDE72-FD5C-1CD7-D51B-510D2F4C0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400" y="2839828"/>
            <a:ext cx="340140" cy="351183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E6D89756-D49E-C618-C577-DA265EBA7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400" y="3732542"/>
            <a:ext cx="340140" cy="351183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BB23CD4A-3497-17C6-0CBA-081206CBB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7400" y="4544817"/>
            <a:ext cx="340140" cy="351183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D63A656A-08FF-F892-3C08-82951D217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844" y="2839827"/>
            <a:ext cx="340140" cy="351183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C10780CA-3254-EE6A-9734-E6441A18F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523" y="4528251"/>
            <a:ext cx="340140" cy="351183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F064A21A-9E57-D869-64E3-91B9F6AF3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6719" y="2839827"/>
            <a:ext cx="340140" cy="351183"/>
          </a:xfrm>
          <a:prstGeom prst="rect">
            <a:avLst/>
          </a:prstGeom>
        </p:spPr>
      </p:pic>
      <p:pic>
        <p:nvPicPr>
          <p:cNvPr id="18" name="Graphic 17" descr="Close with solid fill">
            <a:extLst>
              <a:ext uri="{FF2B5EF4-FFF2-40B4-BE49-F238E27FC236}">
                <a16:creationId xmlns:a16="http://schemas.microsoft.com/office/drawing/2014/main" id="{F3A56DC8-441F-1171-3D47-97B192A25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1307" y="2845348"/>
            <a:ext cx="395357" cy="340140"/>
          </a:xfrm>
          <a:prstGeom prst="rect">
            <a:avLst/>
          </a:prstGeom>
        </p:spPr>
      </p:pic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E501D6B0-14B0-F010-7EEE-AEBA362A6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9235" y="3709349"/>
            <a:ext cx="395357" cy="34014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BF1AADFE-1B97-E9DA-E7AA-7B2510295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6651" y="4591020"/>
            <a:ext cx="395357" cy="340140"/>
          </a:xfrm>
          <a:prstGeom prst="rect">
            <a:avLst/>
          </a:prstGeom>
        </p:spPr>
      </p:pic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D6A7F09F-FBD3-7277-05F8-34731D879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1306" y="3727019"/>
            <a:ext cx="395357" cy="34014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5843FCB0-A5D5-75E4-748B-875DA386C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844" y="4528251"/>
            <a:ext cx="340140" cy="351183"/>
          </a:xfrm>
          <a:prstGeom prst="rect">
            <a:avLst/>
          </a:prstGeom>
        </p:spPr>
      </p:pic>
      <p:pic>
        <p:nvPicPr>
          <p:cNvPr id="23" name="Graphic 22" descr="Close with solid fill">
            <a:extLst>
              <a:ext uri="{FF2B5EF4-FFF2-40B4-BE49-F238E27FC236}">
                <a16:creationId xmlns:a16="http://schemas.microsoft.com/office/drawing/2014/main" id="{11702A75-858E-0EE7-93E8-F19CDB36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9110" y="3709349"/>
            <a:ext cx="395357" cy="34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 b="1"/>
              <a:t>Objective</a:t>
            </a:r>
            <a:br>
              <a:rPr lang="en-US"/>
            </a:b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57" y="1001643"/>
            <a:ext cx="10358783" cy="1425714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To develop an advanced traffic monitoring system that accurately identifies red-light running and invalid stop line crossings using a main camera system enhanced with computer vision and machine learning technologies.</a:t>
            </a: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11BF0731-39D4-589F-90BF-A052C2AC7579}"/>
              </a:ext>
            </a:extLst>
          </p:cNvPr>
          <p:cNvSpPr txBox="1">
            <a:spLocks/>
          </p:cNvSpPr>
          <p:nvPr/>
        </p:nvSpPr>
        <p:spPr>
          <a:xfrm>
            <a:off x="198617" y="2743200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6700" b="1"/>
              <a:t>Sub-Objectives</a:t>
            </a:r>
            <a:br>
              <a:rPr lang="en-US"/>
            </a:br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7731963-7D36-9937-8128-B272722293E2}"/>
              </a:ext>
            </a:extLst>
          </p:cNvPr>
          <p:cNvSpPr txBox="1">
            <a:spLocks/>
          </p:cNvSpPr>
          <p:nvPr/>
        </p:nvSpPr>
        <p:spPr>
          <a:xfrm>
            <a:off x="1166191" y="3429000"/>
            <a:ext cx="9629914" cy="1403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Detection Model Development</a:t>
            </a:r>
          </a:p>
          <a:p>
            <a:r>
              <a:rPr lang="en-US"/>
              <a:t>Real-time Processing</a:t>
            </a:r>
          </a:p>
          <a:p>
            <a:pPr marL="0" indent="0">
              <a:buFont typeface="Arial" pitchFamily="34" charset="0"/>
              <a:buNone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117530-1CE1-0A2B-EA19-765E727848B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IT21212222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Seneviratne.K.A.C.M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&lt;&lt;24-25J-165&gt;&gt;</a:t>
            </a:r>
            <a:endParaRPr lang="en-US">
              <a:solidFill>
                <a:schemeClr val="tx1"/>
              </a:solidFill>
              <a:latin typeface="Times New Roman"/>
              <a:ea typeface="Cambria"/>
              <a:cs typeface="Times New Roman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FBBDE1-8F64-648F-1A05-07E7E4EC15B1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16DC4D-46A5-B8FD-A796-6C3A3CD8D45F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087AD8-AAFC-7696-C302-1C8229CA352B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296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3" name="Picture 2" descr="A close-up of a camera&#10;&#10;Description automatically generated">
            <a:extLst>
              <a:ext uri="{FF2B5EF4-FFF2-40B4-BE49-F238E27FC236}">
                <a16:creationId xmlns:a16="http://schemas.microsoft.com/office/drawing/2014/main" id="{CB23A76F-16CE-6CE2-7249-7475D00BA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3" y="1648171"/>
            <a:ext cx="1505315" cy="908350"/>
          </a:xfrm>
          <a:prstGeom prst="rect">
            <a:avLst/>
          </a:prstGeom>
        </p:spPr>
      </p:pic>
      <p:pic>
        <p:nvPicPr>
          <p:cNvPr id="8" name="Picture 7" descr="A green circuit board with a black square&#10;&#10;Description automatically generated">
            <a:extLst>
              <a:ext uri="{FF2B5EF4-FFF2-40B4-BE49-F238E27FC236}">
                <a16:creationId xmlns:a16="http://schemas.microsoft.com/office/drawing/2014/main" id="{D3E3B7E4-EAF7-3FF2-D107-6F8393D02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8" y="4149473"/>
            <a:ext cx="1193403" cy="1205337"/>
          </a:xfrm>
          <a:prstGeom prst="rect">
            <a:avLst/>
          </a:prstGeom>
        </p:spPr>
      </p:pic>
      <p:pic>
        <p:nvPicPr>
          <p:cNvPr id="10" name="Picture 9" descr="A black server towers with blue lights&#10;&#10;Description automatically generated">
            <a:extLst>
              <a:ext uri="{FF2B5EF4-FFF2-40B4-BE49-F238E27FC236}">
                <a16:creationId xmlns:a16="http://schemas.microsoft.com/office/drawing/2014/main" id="{B724B5A9-72EE-E87C-A02D-0706B7492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872515"/>
            <a:ext cx="1641436" cy="1524000"/>
          </a:xfrm>
          <a:prstGeom prst="rect">
            <a:avLst/>
          </a:prstGeom>
        </p:spPr>
      </p:pic>
      <p:pic>
        <p:nvPicPr>
          <p:cNvPr id="12" name="Picture 11" descr="A silver and blue cloud icon&#10;&#10;Description automatically generated">
            <a:extLst>
              <a:ext uri="{FF2B5EF4-FFF2-40B4-BE49-F238E27FC236}">
                <a16:creationId xmlns:a16="http://schemas.microsoft.com/office/drawing/2014/main" id="{77AEECD0-A812-107E-0AA2-E0CD1F967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906" y="1605950"/>
            <a:ext cx="887831" cy="950571"/>
          </a:xfrm>
          <a:prstGeom prst="rect">
            <a:avLst/>
          </a:prstGeom>
        </p:spPr>
      </p:pic>
      <p:pic>
        <p:nvPicPr>
          <p:cNvPr id="14" name="Picture 13" descr="A group of people working in an office&#10;&#10;Description automatically generated">
            <a:extLst>
              <a:ext uri="{FF2B5EF4-FFF2-40B4-BE49-F238E27FC236}">
                <a16:creationId xmlns:a16="http://schemas.microsoft.com/office/drawing/2014/main" id="{E19DCB3D-FBFB-01C7-228F-8F46FCC39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224" y="3325337"/>
            <a:ext cx="2236805" cy="1631003"/>
          </a:xfrm>
          <a:prstGeom prst="rect">
            <a:avLst/>
          </a:prstGeom>
        </p:spPr>
      </p:pic>
      <p:pic>
        <p:nvPicPr>
          <p:cNvPr id="16" name="Picture 15" descr="A computer screen with gears&#10;&#10;Description automatically generated">
            <a:extLst>
              <a:ext uri="{FF2B5EF4-FFF2-40B4-BE49-F238E27FC236}">
                <a16:creationId xmlns:a16="http://schemas.microsoft.com/office/drawing/2014/main" id="{E52667A3-67F6-DD66-F38E-862907ADDE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579" y="3515130"/>
            <a:ext cx="1205337" cy="12053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68B4AB-9225-5039-04BD-87B0A5D94E0F}"/>
              </a:ext>
            </a:extLst>
          </p:cNvPr>
          <p:cNvSpPr txBox="1"/>
          <p:nvPr/>
        </p:nvSpPr>
        <p:spPr>
          <a:xfrm>
            <a:off x="1281782" y="2555515"/>
            <a:ext cx="119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Cameras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BC5EC9-545A-ACA8-1B33-4BF7500C525C}"/>
              </a:ext>
            </a:extLst>
          </p:cNvPr>
          <p:cNvSpPr txBox="1"/>
          <p:nvPr/>
        </p:nvSpPr>
        <p:spPr>
          <a:xfrm>
            <a:off x="764114" y="5313188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Edge Processing Unit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74C252-2688-34EA-20B5-3560B4A1F13F}"/>
              </a:ext>
            </a:extLst>
          </p:cNvPr>
          <p:cNvSpPr txBox="1"/>
          <p:nvPr/>
        </p:nvSpPr>
        <p:spPr>
          <a:xfrm>
            <a:off x="3810000" y="4396515"/>
            <a:ext cx="178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Central Server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66C60F-F52F-E77E-BCA4-353C49BA3ED2}"/>
              </a:ext>
            </a:extLst>
          </p:cNvPr>
          <p:cNvSpPr txBox="1"/>
          <p:nvPr/>
        </p:nvSpPr>
        <p:spPr>
          <a:xfrm>
            <a:off x="7094567" y="4939948"/>
            <a:ext cx="208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Detection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32BCA9-09DE-7253-E8AE-7A5080A5D9B9}"/>
              </a:ext>
            </a:extLst>
          </p:cNvPr>
          <p:cNvSpPr txBox="1"/>
          <p:nvPr/>
        </p:nvSpPr>
        <p:spPr>
          <a:xfrm>
            <a:off x="8313844" y="2049503"/>
            <a:ext cx="119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Database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7A90D6-7512-76F5-7A85-1F433AF1CA6F}"/>
              </a:ext>
            </a:extLst>
          </p:cNvPr>
          <p:cNvSpPr txBox="1"/>
          <p:nvPr/>
        </p:nvSpPr>
        <p:spPr>
          <a:xfrm>
            <a:off x="10287000" y="4765847"/>
            <a:ext cx="1866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Vehicle Identification System 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CE0D7E0-37AA-9FD3-AE61-510FF5351DCF}"/>
              </a:ext>
            </a:extLst>
          </p:cNvPr>
          <p:cNvSpPr/>
          <p:nvPr/>
        </p:nvSpPr>
        <p:spPr>
          <a:xfrm rot="5400000">
            <a:off x="1111855" y="3466750"/>
            <a:ext cx="747471" cy="22798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A45D385-15CF-F4BC-603B-BBEEC3D3CBE9}"/>
              </a:ext>
            </a:extLst>
          </p:cNvPr>
          <p:cNvSpPr/>
          <p:nvPr/>
        </p:nvSpPr>
        <p:spPr>
          <a:xfrm rot="19572122">
            <a:off x="2249394" y="4082471"/>
            <a:ext cx="1293623" cy="20931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5DA7332-BEAC-2569-6E38-0586E195D94E}"/>
              </a:ext>
            </a:extLst>
          </p:cNvPr>
          <p:cNvSpPr/>
          <p:nvPr/>
        </p:nvSpPr>
        <p:spPr>
          <a:xfrm>
            <a:off x="5779879" y="3723197"/>
            <a:ext cx="971074" cy="19019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1275D25-E761-2D59-7173-F7356AA5A364}"/>
              </a:ext>
            </a:extLst>
          </p:cNvPr>
          <p:cNvSpPr/>
          <p:nvPr/>
        </p:nvSpPr>
        <p:spPr>
          <a:xfrm>
            <a:off x="9327365" y="3759306"/>
            <a:ext cx="1172814" cy="19517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p-Down 29">
            <a:extLst>
              <a:ext uri="{FF2B5EF4-FFF2-40B4-BE49-F238E27FC236}">
                <a16:creationId xmlns:a16="http://schemas.microsoft.com/office/drawing/2014/main" id="{31A39234-4CC1-699D-A7A1-C1E140AC7204}"/>
              </a:ext>
            </a:extLst>
          </p:cNvPr>
          <p:cNvSpPr/>
          <p:nvPr/>
        </p:nvSpPr>
        <p:spPr>
          <a:xfrm>
            <a:off x="7967822" y="2692282"/>
            <a:ext cx="188054" cy="655718"/>
          </a:xfrm>
          <a:prstGeom prst="up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0E297A-E904-DC7B-4713-C9E71BA6FD5B}"/>
              </a:ext>
            </a:extLst>
          </p:cNvPr>
          <p:cNvSpPr txBox="1"/>
          <p:nvPr/>
        </p:nvSpPr>
        <p:spPr>
          <a:xfrm>
            <a:off x="1466050" y="3270023"/>
            <a:ext cx="10051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Capture Traffic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0959E2-A1BD-B457-853D-8972023C54A5}"/>
              </a:ext>
            </a:extLst>
          </p:cNvPr>
          <p:cNvSpPr txBox="1"/>
          <p:nvPr/>
        </p:nvSpPr>
        <p:spPr>
          <a:xfrm rot="19614799">
            <a:off x="2245772" y="3870590"/>
            <a:ext cx="100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Send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EF9783-2FD8-07BB-EEA3-8B430D0DAB91}"/>
              </a:ext>
            </a:extLst>
          </p:cNvPr>
          <p:cNvSpPr txBox="1"/>
          <p:nvPr/>
        </p:nvSpPr>
        <p:spPr>
          <a:xfrm>
            <a:off x="5626324" y="3054579"/>
            <a:ext cx="11587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Analyze Frames for Violations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FBEAE4-E0EB-45E0-D0B8-4D731963BA9B}"/>
              </a:ext>
            </a:extLst>
          </p:cNvPr>
          <p:cNvSpPr txBox="1"/>
          <p:nvPr/>
        </p:nvSpPr>
        <p:spPr>
          <a:xfrm>
            <a:off x="8034701" y="2739640"/>
            <a:ext cx="1158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Violation Records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3E88A5-9E53-5819-BF10-59505408FA5E}"/>
              </a:ext>
            </a:extLst>
          </p:cNvPr>
          <p:cNvSpPr txBox="1"/>
          <p:nvPr/>
        </p:nvSpPr>
        <p:spPr>
          <a:xfrm>
            <a:off x="9267339" y="3079628"/>
            <a:ext cx="11587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Send Violation Footages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C677DC-3B69-AF74-D2DC-908B3C82030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IT21212222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Seneviratne.K.A.C.M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&lt;&lt;24-25J-165&gt;&gt;</a:t>
            </a:r>
            <a:endParaRPr lang="en-US">
              <a:solidFill>
                <a:schemeClr val="tx1"/>
              </a:solidFill>
              <a:latin typeface="Times New Roman"/>
              <a:ea typeface="Cambria"/>
              <a:cs typeface="Times New Roman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C0805D-257C-015B-D4E4-5AFF51459C56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77B719-E693-6E7C-65BC-85E43E5B4259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E794346-6DC6-1053-46D8-FA545C6B3100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956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Technologies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6626" y="1209262"/>
            <a:ext cx="9740348" cy="3458817"/>
          </a:xfrm>
        </p:spPr>
        <p:txBody>
          <a:bodyPr/>
          <a:lstStyle/>
          <a:p>
            <a:r>
              <a:rPr lang="en-US" b="1"/>
              <a:t>Computer Vision</a:t>
            </a:r>
            <a:r>
              <a:rPr lang="en-US"/>
              <a:t>: OpenCV</a:t>
            </a:r>
          </a:p>
          <a:p>
            <a:r>
              <a:rPr lang="en-US" b="1"/>
              <a:t>Hardware</a:t>
            </a:r>
            <a:r>
              <a:rPr lang="en-US"/>
              <a:t>: High-resolution cameras</a:t>
            </a:r>
          </a:p>
          <a:p>
            <a:r>
              <a:rPr lang="en-US" b="1"/>
              <a:t>Software</a:t>
            </a:r>
            <a:r>
              <a:rPr lang="en-US"/>
              <a:t>: Python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FC163F-2EA3-04C1-BAAD-A4978B18320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IT21212222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Seneviratne.K.A.C.M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&lt;&lt;24-25J-165&gt;&gt;</a:t>
            </a:r>
            <a:endParaRPr lang="en-US">
              <a:solidFill>
                <a:schemeClr val="tx1"/>
              </a:solidFill>
              <a:latin typeface="Times New Roman"/>
              <a:ea typeface="Cambria"/>
              <a:cs typeface="Times New Roman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AC492D-794B-2982-16C0-C87CD429C5A2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9927B8-E1F3-918B-76E9-31B565A15ECA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294554-6F38-7AD1-7EB9-022DCDB51304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19BFDAEB-ACD5-81A6-2F4A-C47BCBFB9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290" y="4172940"/>
            <a:ext cx="1371600" cy="1274533"/>
          </a:xfrm>
          <a:prstGeom prst="rect">
            <a:avLst/>
          </a:prstGeom>
        </p:spPr>
      </p:pic>
      <p:pic>
        <p:nvPicPr>
          <p:cNvPr id="12" name="Picture 11" descr="A blue and yellow snake logo&#10;&#10;Description automatically generated">
            <a:extLst>
              <a:ext uri="{FF2B5EF4-FFF2-40B4-BE49-F238E27FC236}">
                <a16:creationId xmlns:a16="http://schemas.microsoft.com/office/drawing/2014/main" id="{509A229C-C95A-58E2-F2B7-3B681BCE7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205" y="3999673"/>
            <a:ext cx="1447800" cy="1447800"/>
          </a:xfrm>
          <a:prstGeom prst="rect">
            <a:avLst/>
          </a:prstGeom>
        </p:spPr>
      </p:pic>
      <p:pic>
        <p:nvPicPr>
          <p:cNvPr id="14" name="Picture 13" descr="A camera with a red dot&#10;&#10;Description automatically generated">
            <a:extLst>
              <a:ext uri="{FF2B5EF4-FFF2-40B4-BE49-F238E27FC236}">
                <a16:creationId xmlns:a16="http://schemas.microsoft.com/office/drawing/2014/main" id="{A038D498-8219-355D-A2F8-929648D8F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442" y="539685"/>
            <a:ext cx="2720857" cy="272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Functional Requirements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104" y="1264480"/>
            <a:ext cx="9033566" cy="1770172"/>
          </a:xfrm>
        </p:spPr>
        <p:txBody>
          <a:bodyPr/>
          <a:lstStyle/>
          <a:p>
            <a:r>
              <a:rPr lang="en-US"/>
              <a:t>Detection Accuracy</a:t>
            </a:r>
          </a:p>
          <a:p>
            <a:r>
              <a:rPr lang="en-US"/>
              <a:t>Real-time Processing</a:t>
            </a:r>
          </a:p>
          <a:p>
            <a:r>
              <a:rPr lang="en-US"/>
              <a:t>Scalability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31D24F-CFA7-9A06-D1EF-8649C5FF814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IT21212222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Seneviratne.K.A.C.M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&lt;&lt;24-25J-165&gt;&gt;</a:t>
            </a:r>
            <a:endParaRPr lang="en-US">
              <a:solidFill>
                <a:schemeClr val="tx1"/>
              </a:solidFill>
              <a:latin typeface="Times New Roman"/>
              <a:ea typeface="Cambria"/>
              <a:cs typeface="Times New Roman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B6435E-194B-5704-229A-E39FD1EE9878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966C9B-12C5-F016-C822-F975E6CF9683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D79D90-5C0F-4A28-3A12-B8D2F7C91818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4">
            <a:extLst>
              <a:ext uri="{FF2B5EF4-FFF2-40B4-BE49-F238E27FC236}">
                <a16:creationId xmlns:a16="http://schemas.microsoft.com/office/drawing/2014/main" id="{C91CDA8F-0B3C-E092-C28D-F6E636C0F3A6}"/>
              </a:ext>
            </a:extLst>
          </p:cNvPr>
          <p:cNvSpPr txBox="1">
            <a:spLocks/>
          </p:cNvSpPr>
          <p:nvPr/>
        </p:nvSpPr>
        <p:spPr>
          <a:xfrm>
            <a:off x="398701" y="3344234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1"/>
              <a:t>Non-Functional Requirements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7D1906FC-E27F-6B0F-1001-00ADCC5097B7}"/>
              </a:ext>
            </a:extLst>
          </p:cNvPr>
          <p:cNvSpPr txBox="1">
            <a:spLocks/>
          </p:cNvSpPr>
          <p:nvPr/>
        </p:nvSpPr>
        <p:spPr>
          <a:xfrm>
            <a:off x="1193738" y="4220155"/>
            <a:ext cx="9033566" cy="1770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Reliability</a:t>
            </a:r>
          </a:p>
          <a:p>
            <a:r>
              <a:rPr lang="en-US"/>
              <a:t>Security</a:t>
            </a:r>
          </a:p>
          <a:p>
            <a:r>
              <a:rPr lang="en-US"/>
              <a:t>Performance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Gantt Chart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334395D-FF22-5FF6-BE18-9BB37EB17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4" y="614160"/>
            <a:ext cx="10767104" cy="6096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17DCE7-CFBD-9723-A7F2-EFEE10B0022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IT21212222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Seneviratne.K.A.C.M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&lt;&lt;24-25J-165&gt;&gt;</a:t>
            </a:r>
            <a:endParaRPr lang="en-US">
              <a:solidFill>
                <a:schemeClr val="tx1"/>
              </a:solidFill>
              <a:latin typeface="Times New Roman"/>
              <a:ea typeface="Cambria"/>
              <a:cs typeface="Times New Roman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B3B0E8-FF9C-C3E6-350A-1F1BE5A3FCA6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1A10CC-C086-61A1-E271-15D5D8F9AB32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E5D422-0BA4-CA20-B15A-E126500F21A0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1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References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17DCE7-CFBD-9723-A7F2-EFEE10B0022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IT21212222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Seneviratne.K.A.C.M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&lt;&lt;24-25J-165&gt;&gt;</a:t>
            </a:r>
            <a:endParaRPr lang="en-US">
              <a:solidFill>
                <a:schemeClr val="tx1"/>
              </a:solidFill>
              <a:latin typeface="Times New Roman"/>
              <a:ea typeface="Cambria"/>
              <a:cs typeface="Times New Roman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B3B0E8-FF9C-C3E6-350A-1F1BE5A3FCA6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1A10CC-C086-61A1-E271-15D5D8F9AB32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E5D422-0BA4-CA20-B15A-E126500F21A0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F10F89B-E5AC-1A6D-A462-21251FBE815F}"/>
              </a:ext>
            </a:extLst>
          </p:cNvPr>
          <p:cNvSpPr txBox="1"/>
          <p:nvPr/>
        </p:nvSpPr>
        <p:spPr>
          <a:xfrm>
            <a:off x="1178498" y="1403409"/>
            <a:ext cx="106148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Chen, T., Li, S., Zhang, Y., &amp; Chen, Z. (2020). "Real-Time Traffic Violation Detection System Based on Deep Learning." </a:t>
            </a:r>
            <a:r>
              <a:rPr lang="en-US" i="1"/>
              <a:t>IEEE Transactions on Intelligent Transportation Systems</a:t>
            </a:r>
            <a:r>
              <a:rPr lang="en-US"/>
              <a:t>, 21(3), 1106-1114. doi:10.1109/TITS.2019.2919565.</a:t>
            </a:r>
          </a:p>
          <a:p>
            <a:pPr marL="342900" indent="-342900">
              <a:buFont typeface="+mj-lt"/>
              <a:buAutoNum type="arabicPeriod"/>
            </a:pP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/>
              <a:t>Wang, J., Liu, Z., &amp; Wang, L. (2019). "Vehicle Identification and Tracking Based on Deep Learning." </a:t>
            </a:r>
            <a:r>
              <a:rPr lang="en-US" i="1"/>
              <a:t>IEEE Access</a:t>
            </a:r>
            <a:r>
              <a:rPr lang="en-US"/>
              <a:t>, 7, 14250-14261. doi:10.1109/ACCESS.2019.2893916.</a:t>
            </a:r>
          </a:p>
          <a:p>
            <a:pPr marL="342900" indent="-342900">
              <a:buFont typeface="+mj-lt"/>
              <a:buAutoNum type="arabicPeriod"/>
            </a:pP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/>
              <a:t>Zhang, H., Wang, X., &amp; Xu, J. (2018). "Real-Time Traffic Signal Control and Vehicle Detection System." In </a:t>
            </a:r>
            <a:r>
              <a:rPr lang="en-US" i="1"/>
              <a:t>Proceedings of the IEEE International Conference on Intelligent Transportation Systems (ITSC)</a:t>
            </a:r>
            <a:r>
              <a:rPr lang="en-US"/>
              <a:t>, 3015-3020. doi:10.1109/ITSC.2018.8569342.</a:t>
            </a:r>
          </a:p>
        </p:txBody>
      </p:sp>
    </p:spTree>
    <p:extLst>
      <p:ext uri="{BB962C8B-B14F-4D97-AF65-F5344CB8AC3E}">
        <p14:creationId xmlns:p14="http://schemas.microsoft.com/office/powerpoint/2010/main" val="168867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"/>
                <a:ea typeface="Cambria"/>
                <a:cs typeface="Times New Roman"/>
              </a:rPr>
              <a:t>IT21186288  | </a:t>
            </a:r>
            <a:r>
              <a:rPr lang="en-US" err="1">
                <a:latin typeface="Cambria"/>
                <a:ea typeface="Cambria"/>
                <a:cs typeface="Times New Roman"/>
              </a:rPr>
              <a:t>Wennawaththa.W.W.V.N</a:t>
            </a:r>
            <a:endParaRPr lang="en-US" b="0" err="1">
              <a:latin typeface="Cambria"/>
              <a:ea typeface="Cambria"/>
              <a:cs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IT21186288</a:t>
            </a:r>
            <a:r>
              <a:rPr lang="en-US" sz="1800">
                <a:solidFill>
                  <a:schemeClr val="tx1"/>
                </a:solidFill>
              </a:rPr>
              <a:t> 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&lt;Wennawaththa.W.W.V.N&gt;&gt;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088671-CF6D-98AC-842C-11E325126A3C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A0C923-1FF6-2991-7876-5CA73F9630AD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A22AD2-082C-0146-48F2-64EA14D54893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B95558C-2FD9-B781-C1A2-82CC34E6B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783" y="4329855"/>
            <a:ext cx="10363200" cy="1356622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tx1"/>
                </a:solidFill>
                <a:latin typeface="Cambria"/>
                <a:ea typeface="Cambria"/>
                <a:cs typeface="Arial"/>
              </a:rPr>
              <a:t>BSc (Hons) Degree in Information BSc (Hons) Degree in Information Technology</a:t>
            </a:r>
          </a:p>
          <a:p>
            <a:r>
              <a:rPr lang="en-US" sz="1600">
                <a:solidFill>
                  <a:schemeClr val="tx1"/>
                </a:solidFill>
                <a:latin typeface="Cambria"/>
                <a:ea typeface="Cambria"/>
                <a:cs typeface="Arial"/>
              </a:rPr>
              <a:t>Specialized in Information Technology</a:t>
            </a:r>
            <a:endParaRPr lang="en-US" sz="1600">
              <a:solidFill>
                <a:schemeClr val="tx1"/>
              </a:solidFill>
              <a:latin typeface="Cambria"/>
              <a:ea typeface="Cambria"/>
            </a:endParaRPr>
          </a:p>
          <a:p>
            <a:endParaRPr lang="en-US" sz="1600">
              <a:solidFill>
                <a:schemeClr val="tx1"/>
              </a:solidFill>
              <a:latin typeface="Cambria"/>
              <a:ea typeface="Cambria"/>
              <a:cs typeface="Arial"/>
            </a:endParaRPr>
          </a:p>
          <a:p>
            <a:endParaRPr lang="en-US">
              <a:ea typeface="Cambria"/>
            </a:endParaRPr>
          </a:p>
        </p:txBody>
      </p:sp>
      <p:pic>
        <p:nvPicPr>
          <p:cNvPr id="2" name="Picture 1" descr="A person in a white shirt&#10;&#10;Description automatically generated">
            <a:extLst>
              <a:ext uri="{FF2B5EF4-FFF2-40B4-BE49-F238E27FC236}">
                <a16:creationId xmlns:a16="http://schemas.microsoft.com/office/drawing/2014/main" id="{9F70C4BB-AFF8-890E-F45B-E0BE33EED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317" y="140677"/>
            <a:ext cx="2258905" cy="235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8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dobe Devanagari"/>
              </a:rPr>
              <a:t>Background</a:t>
            </a:r>
            <a:br>
              <a:rPr lang="en-US"/>
            </a:b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387" y="1556194"/>
            <a:ext cx="9965379" cy="32710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Vehicle detection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Invalid U turn detection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Vehicle classification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License plate recognition (LPR)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F9E921-95C3-2031-15A6-45A8E735BA9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IT21186288</a:t>
            </a:r>
            <a:r>
              <a:rPr lang="en-US" sz="1800">
                <a:solidFill>
                  <a:schemeClr val="tx1"/>
                </a:solidFill>
              </a:rPr>
              <a:t> 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&lt;Wennawaththa.W.W.V.N&gt;&gt;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  <p:pic>
        <p:nvPicPr>
          <p:cNvPr id="2" name="Picture 1" descr="A person driving a motorcycle with a mask on&#10;&#10;Description automatically generated">
            <a:extLst>
              <a:ext uri="{FF2B5EF4-FFF2-40B4-BE49-F238E27FC236}">
                <a16:creationId xmlns:a16="http://schemas.microsoft.com/office/drawing/2014/main" id="{9EB8F77F-977C-6257-D100-2720F33DA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474" y="2549237"/>
            <a:ext cx="4433561" cy="360218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9A172E-5278-E3DC-23A8-D04CAFB9D926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3E46C8-1540-9813-0E27-F2F6E59C2EB9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6FBF13-EE94-12B2-B38E-78ACF41842AE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761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887" y="1198217"/>
            <a:ext cx="10027479" cy="4198731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Image processing</a:t>
            </a:r>
          </a:p>
          <a:p>
            <a:r>
              <a:rPr lang="en-US">
                <a:ea typeface="+mn-lt"/>
                <a:cs typeface="+mn-lt"/>
              </a:rPr>
              <a:t>Real-time Processing</a:t>
            </a:r>
          </a:p>
          <a:p>
            <a:r>
              <a:rPr lang="en-US">
                <a:ea typeface="+mn-lt"/>
                <a:cs typeface="+mn-lt"/>
              </a:rPr>
              <a:t>License Plate detection</a:t>
            </a:r>
          </a:p>
          <a:p>
            <a:r>
              <a:rPr lang="en-US">
                <a:ea typeface="+mn-lt"/>
                <a:cs typeface="+mn-lt"/>
              </a:rPr>
              <a:t>Occlusions</a:t>
            </a:r>
            <a:endParaRPr lang="en-US">
              <a:ea typeface="Cambria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Research Problems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B2AE27-2D63-196D-6113-7BFEFE9E5DB1}"/>
                  </a:ext>
                </a:extLst>
              </p14:cNvPr>
              <p14:cNvContentPartPr/>
              <p14:nvPr/>
            </p14:nvContentPartPr>
            <p14:xfrm>
              <a:off x="4852460" y="2081388"/>
              <a:ext cx="26458" cy="2645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B2AE27-2D63-196D-6113-7BFEFE9E5D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760" y="-5856012"/>
                <a:ext cx="7937400" cy="158748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545E665-12B8-428B-F8EB-43BE9EE2292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IT21186288</a:t>
            </a:r>
            <a:r>
              <a:rPr lang="en-US" sz="1800">
                <a:solidFill>
                  <a:schemeClr val="tx1"/>
                </a:solidFill>
              </a:rPr>
              <a:t> 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&lt;Wennawaththa.W.W.V.N&gt;&gt;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902209-B945-2B7F-C44E-8A4062061EB8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D79420-CB1E-12A2-2D5D-BD29C59B339F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F2041F-9564-EC26-2A5B-1768A96D2E0B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erson standing next to a question mark&#10;&#10;Description automatically generated">
            <a:extLst>
              <a:ext uri="{FF2B5EF4-FFF2-40B4-BE49-F238E27FC236}">
                <a16:creationId xmlns:a16="http://schemas.microsoft.com/office/drawing/2014/main" id="{A093F941-D439-0508-7541-C99196DE8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543" y="1709057"/>
            <a:ext cx="584782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313" y="474870"/>
            <a:ext cx="10363200" cy="1470025"/>
          </a:xfrm>
        </p:spPr>
        <p:txBody>
          <a:bodyPr/>
          <a:lstStyle/>
          <a:p>
            <a:r>
              <a:rPr lang="en-US" b="1" dirty="0">
                <a:latin typeface="Adobe Devanagari"/>
              </a:rPr>
              <a:t>Our Team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F9FA79-D545-7054-B1BD-4647854F17C7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6EA42E-7F03-93BF-2629-AFE926497A52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BC4C5A-1AFF-190C-4CF8-1656089EAA9D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6A204B4-43AE-C4CA-1AA9-A5B937BDE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292693"/>
              </p:ext>
            </p:extLst>
          </p:nvPr>
        </p:nvGraphicFramePr>
        <p:xfrm>
          <a:off x="1983153" y="1719384"/>
          <a:ext cx="8665731" cy="4125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286">
                  <a:extLst>
                    <a:ext uri="{9D8B030D-6E8A-4147-A177-3AD203B41FA5}">
                      <a16:colId xmlns:a16="http://schemas.microsoft.com/office/drawing/2014/main" val="3389442736"/>
                    </a:ext>
                  </a:extLst>
                </a:gridCol>
                <a:gridCol w="5088868">
                  <a:extLst>
                    <a:ext uri="{9D8B030D-6E8A-4147-A177-3AD203B41FA5}">
                      <a16:colId xmlns:a16="http://schemas.microsoft.com/office/drawing/2014/main" val="1947090773"/>
                    </a:ext>
                  </a:extLst>
                </a:gridCol>
                <a:gridCol w="2888577">
                  <a:extLst>
                    <a:ext uri="{9D8B030D-6E8A-4147-A177-3AD203B41FA5}">
                      <a16:colId xmlns:a16="http://schemas.microsoft.com/office/drawing/2014/main" val="3067475150"/>
                    </a:ext>
                  </a:extLst>
                </a:gridCol>
              </a:tblGrid>
              <a:tr h="825149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Student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272573"/>
                  </a:ext>
                </a:extLst>
              </a:tr>
              <a:tr h="8251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Cambria"/>
                        </a:rPr>
                        <a:t> Seneviratne K.A.C.M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mbria"/>
                        </a:rPr>
                        <a:t>IT21212222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83259"/>
                  </a:ext>
                </a:extLst>
              </a:tr>
              <a:tr h="8251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mbria"/>
                        </a:rPr>
                        <a:t>Wennawaththa.W.W.V.N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mbria"/>
                        </a:rPr>
                        <a:t>IT21186288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246576"/>
                  </a:ext>
                </a:extLst>
              </a:tr>
              <a:tr h="8251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mbria"/>
                        </a:rPr>
                        <a:t>Wathsala W.H.D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mbria"/>
                        </a:rPr>
                        <a:t>IT21334306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646074"/>
                  </a:ext>
                </a:extLst>
              </a:tr>
              <a:tr h="8251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mbria"/>
                        </a:rPr>
                        <a:t>Mahindapala G.H.N.K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mbria"/>
                        </a:rPr>
                        <a:t>IT21327926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90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955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01E1B-2DB6-3761-AFDF-B911CD2CC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Gap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EE91D92-C550-79A1-4EA7-21EAEA505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578843"/>
              </p:ext>
            </p:extLst>
          </p:nvPr>
        </p:nvGraphicFramePr>
        <p:xfrm>
          <a:off x="1676399" y="1967345"/>
          <a:ext cx="8842581" cy="3581013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270696">
                  <a:extLst>
                    <a:ext uri="{9D8B030D-6E8A-4147-A177-3AD203B41FA5}">
                      <a16:colId xmlns:a16="http://schemas.microsoft.com/office/drawing/2014/main" val="1896290078"/>
                    </a:ext>
                  </a:extLst>
                </a:gridCol>
                <a:gridCol w="1516298">
                  <a:extLst>
                    <a:ext uri="{9D8B030D-6E8A-4147-A177-3AD203B41FA5}">
                      <a16:colId xmlns:a16="http://schemas.microsoft.com/office/drawing/2014/main" val="61672516"/>
                    </a:ext>
                  </a:extLst>
                </a:gridCol>
                <a:gridCol w="1483332">
                  <a:extLst>
                    <a:ext uri="{9D8B030D-6E8A-4147-A177-3AD203B41FA5}">
                      <a16:colId xmlns:a16="http://schemas.microsoft.com/office/drawing/2014/main" val="3265019401"/>
                    </a:ext>
                  </a:extLst>
                </a:gridCol>
                <a:gridCol w="1367967">
                  <a:extLst>
                    <a:ext uri="{9D8B030D-6E8A-4147-A177-3AD203B41FA5}">
                      <a16:colId xmlns:a16="http://schemas.microsoft.com/office/drawing/2014/main" val="481773242"/>
                    </a:ext>
                  </a:extLst>
                </a:gridCol>
                <a:gridCol w="2204288">
                  <a:extLst>
                    <a:ext uri="{9D8B030D-6E8A-4147-A177-3AD203B41FA5}">
                      <a16:colId xmlns:a16="http://schemas.microsoft.com/office/drawing/2014/main" val="1851670135"/>
                    </a:ext>
                  </a:extLst>
                </a:gridCol>
              </a:tblGrid>
              <a:tr h="92489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Aspect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System A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System B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1" i="0" u="none" strike="noStrike" noProof="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System C</a:t>
                      </a:r>
                    </a:p>
                    <a:p>
                      <a:pPr lvl="0" algn="ctr">
                        <a:buNone/>
                      </a:pPr>
                      <a:endParaRPr lang="en-US" sz="1800" b="1" i="0" u="none" strike="noStrike" noProof="0">
                        <a:solidFill>
                          <a:schemeClr val="tx1"/>
                        </a:solidFill>
                        <a:latin typeface="Cambria"/>
                      </a:endParaRPr>
                    </a:p>
                    <a:p>
                      <a:pPr lvl="0"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Our Project</a:t>
                      </a:r>
                    </a:p>
                    <a:p>
                      <a:pPr lvl="0"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500062"/>
                  </a:ext>
                </a:extLst>
              </a:tr>
              <a:tr h="87086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mbria"/>
                        </a:rPr>
                        <a:t>Real-time Traffic Data Integration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486517"/>
                  </a:ext>
                </a:extLst>
              </a:tr>
              <a:tr h="87086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mbria"/>
                        </a:rPr>
                        <a:t>Automated number plate detection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091045"/>
                  </a:ext>
                </a:extLst>
              </a:tr>
              <a:tr h="87086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mbria"/>
                        </a:rPr>
                        <a:t>Real-time image processing</a:t>
                      </a:r>
                    </a:p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Cambri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990151"/>
                  </a:ext>
                </a:extLst>
              </a:tr>
            </a:tbl>
          </a:graphicData>
        </a:graphic>
      </p:graphicFrame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0C5289F8-BBB8-1F8A-DCDD-D969AB4FF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444" y="3089209"/>
            <a:ext cx="340140" cy="351183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95BC2472-40C4-E1A6-E82C-26BCE5167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1753" y="4003609"/>
            <a:ext cx="340140" cy="351183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E1B1624A-EDE8-F1F1-2B10-CE463362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8044" y="4876445"/>
            <a:ext cx="340140" cy="351183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04CC39BB-01CB-FE4F-07D9-4AE43AECE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4553" y="3089209"/>
            <a:ext cx="340140" cy="351183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EECC561E-EBDF-72FF-4623-5745204E5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4553" y="4003609"/>
            <a:ext cx="340140" cy="351183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CBC0007F-854F-D3AE-2410-0F52C8E3D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4553" y="4876445"/>
            <a:ext cx="340140" cy="351183"/>
          </a:xfrm>
          <a:prstGeom prst="rect">
            <a:avLst/>
          </a:prstGeom>
        </p:spPr>
      </p:pic>
      <p:pic>
        <p:nvPicPr>
          <p:cNvPr id="18" name="Graphic 17" descr="Close with solid fill">
            <a:extLst>
              <a:ext uri="{FF2B5EF4-FFF2-40B4-BE49-F238E27FC236}">
                <a16:creationId xmlns:a16="http://schemas.microsoft.com/office/drawing/2014/main" id="{0DCD1259-6A79-FF4A-3C76-A03C9F747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544" y="4000294"/>
            <a:ext cx="395357" cy="34014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097F4261-C7D7-13A6-E060-F4BD1F461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4144" y="4873131"/>
            <a:ext cx="395357" cy="340140"/>
          </a:xfrm>
          <a:prstGeom prst="rect">
            <a:avLst/>
          </a:prstGeom>
        </p:spPr>
      </p:pic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9013EACD-36F1-AE03-9D22-4F4C4E314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2726" y="3099749"/>
            <a:ext cx="395357" cy="340140"/>
          </a:xfrm>
          <a:prstGeom prst="rect">
            <a:avLst/>
          </a:prstGeom>
        </p:spPr>
      </p:pic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3C409FE0-062E-DD12-DC73-7F71EE98E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1853" y="3099749"/>
            <a:ext cx="395357" cy="34014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D14D0011-D7B7-715D-2842-AB7A54436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443" y="4876445"/>
            <a:ext cx="340140" cy="351183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112EB226-B729-6141-24F1-372DE1F15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2625" y="4003608"/>
            <a:ext cx="340140" cy="35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9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Objective</a:t>
            </a:r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1DEAC921-BBCA-3B52-4EB5-893E5ABC6BCE}"/>
              </a:ext>
            </a:extLst>
          </p:cNvPr>
          <p:cNvSpPr txBox="1">
            <a:spLocks/>
          </p:cNvSpPr>
          <p:nvPr/>
        </p:nvSpPr>
        <p:spPr>
          <a:xfrm>
            <a:off x="247146" y="2774245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>
                <a:latin typeface="Adobe Devanagari"/>
              </a:rPr>
              <a:t>Sub-Objective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EC83B-4A4E-95D2-20B5-99E126E13426}"/>
              </a:ext>
            </a:extLst>
          </p:cNvPr>
          <p:cNvSpPr txBox="1"/>
          <p:nvPr/>
        </p:nvSpPr>
        <p:spPr>
          <a:xfrm>
            <a:off x="797188" y="1211736"/>
            <a:ext cx="11805537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800"/>
              <a:t>Accurate and Real-time Vehicle Detection</a:t>
            </a:r>
            <a:endParaRPr lang="en-GB" sz="2800">
              <a:ea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n-GB" sz="2800">
                <a:ea typeface="+mn-lt"/>
                <a:cs typeface="+mn-lt"/>
              </a:rPr>
              <a:t>Precise Vehicle Classification</a:t>
            </a:r>
          </a:p>
          <a:p>
            <a:pPr marL="285750" indent="-285750">
              <a:buFont typeface="Arial"/>
              <a:buChar char="•"/>
            </a:pPr>
            <a:r>
              <a:rPr lang="en-GB" sz="2800">
                <a:ea typeface="+mn-lt"/>
                <a:cs typeface="+mn-lt"/>
              </a:rPr>
              <a:t>Robust License Plate Recognition (LPR)</a:t>
            </a:r>
            <a:r>
              <a:rPr lang="en-GB" sz="3200">
                <a:ea typeface="+mn-lt"/>
                <a:cs typeface="+mn-lt"/>
              </a:rPr>
              <a:t> </a:t>
            </a:r>
            <a:endParaRPr lang="en-GB" sz="3200">
              <a:ea typeface="Cambri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AB6BA0-E9AA-0822-D5C7-C858A9CF83F2}"/>
              </a:ext>
            </a:extLst>
          </p:cNvPr>
          <p:cNvSpPr txBox="1"/>
          <p:nvPr/>
        </p:nvSpPr>
        <p:spPr>
          <a:xfrm>
            <a:off x="796661" y="3570287"/>
            <a:ext cx="11117033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800">
                <a:ea typeface="+mn-lt"/>
                <a:cs typeface="+mn-lt"/>
              </a:rPr>
              <a:t>detecting vehicles under varying lighting conditions and weather</a:t>
            </a:r>
          </a:p>
          <a:p>
            <a:pPr marL="285750" indent="-285750">
              <a:buFont typeface="Arial"/>
              <a:buChar char="•"/>
            </a:pPr>
            <a:r>
              <a:rPr lang="en-GB" sz="2800">
                <a:ea typeface="+mn-lt"/>
                <a:cs typeface="+mn-lt"/>
              </a:rPr>
              <a:t>classification models to distinguish between different vehicle types</a:t>
            </a:r>
          </a:p>
          <a:p>
            <a:pPr marL="285750" indent="-285750">
              <a:buFont typeface="Arial"/>
              <a:buChar char="•"/>
            </a:pPr>
            <a:r>
              <a:rPr lang="en-GB" sz="2800">
                <a:ea typeface="+mn-lt"/>
                <a:cs typeface="+mn-lt"/>
              </a:rPr>
              <a:t>Develop accurate LPR algorithms for different license plate formats and fonts.</a:t>
            </a:r>
            <a:endParaRPr lang="en-GB" sz="2800">
              <a:ea typeface="Cambri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3B4D8F-BB66-53ED-E0D6-FA06FEB2CF1F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IT21186288</a:t>
            </a:r>
            <a:r>
              <a:rPr lang="en-US" sz="1800">
                <a:solidFill>
                  <a:schemeClr val="tx1"/>
                </a:solidFill>
              </a:rPr>
              <a:t> 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Wennawaththa.W.W.V.N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27B916-2BD0-2D4B-D3B0-B55D8093CF2E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719A33-55CC-E901-3966-59D1460D888D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6CA24A-1C15-B519-5F3E-4FE59C5F23FD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779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5300C-0704-33DF-4F6A-CB78EA54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dobe Devanagari"/>
              </a:rPr>
              <a:t>Methodology</a:t>
            </a:r>
            <a:endParaRPr lang="en-US"/>
          </a:p>
        </p:txBody>
      </p:sp>
      <p:pic>
        <p:nvPicPr>
          <p:cNvPr id="8" name="Content Placeholder 7" descr="A white camera with a white background&#10;&#10;Description automatically generated">
            <a:extLst>
              <a:ext uri="{FF2B5EF4-FFF2-40B4-BE49-F238E27FC236}">
                <a16:creationId xmlns:a16="http://schemas.microsoft.com/office/drawing/2014/main" id="{DEEFC71A-C323-525A-EEB0-FD6EDC42F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-172" r="-676" b="5625"/>
          <a:stretch/>
        </p:blipFill>
        <p:spPr>
          <a:xfrm>
            <a:off x="643082" y="1304135"/>
            <a:ext cx="1614103" cy="1627261"/>
          </a:xfrm>
        </p:spPr>
      </p:pic>
      <p:pic>
        <p:nvPicPr>
          <p:cNvPr id="13" name="Picture 12" descr="A green circuit board with a black square&#10;&#10;Description automatically generated">
            <a:extLst>
              <a:ext uri="{FF2B5EF4-FFF2-40B4-BE49-F238E27FC236}">
                <a16:creationId xmlns:a16="http://schemas.microsoft.com/office/drawing/2014/main" id="{F34A6128-BEE7-6C5D-5C51-3766BB246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41" y="4299626"/>
            <a:ext cx="1193403" cy="1205337"/>
          </a:xfrm>
          <a:prstGeom prst="rect">
            <a:avLst/>
          </a:prstGeom>
        </p:spPr>
      </p:pic>
      <p:pic>
        <p:nvPicPr>
          <p:cNvPr id="14" name="Picture 13" descr="Several black computer servers&#10;&#10;Description automatically generated">
            <a:extLst>
              <a:ext uri="{FF2B5EF4-FFF2-40B4-BE49-F238E27FC236}">
                <a16:creationId xmlns:a16="http://schemas.microsoft.com/office/drawing/2014/main" id="{56FEDB00-7E59-2BBC-CE4A-EB56034F4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543" y="2681326"/>
            <a:ext cx="1937657" cy="1877787"/>
          </a:xfrm>
          <a:prstGeom prst="rect">
            <a:avLst/>
          </a:prstGeom>
        </p:spPr>
      </p:pic>
      <p:pic>
        <p:nvPicPr>
          <p:cNvPr id="16" name="Picture 15" descr="A group of people working in an office&#10;&#10;Description automatically generated">
            <a:extLst>
              <a:ext uri="{FF2B5EF4-FFF2-40B4-BE49-F238E27FC236}">
                <a16:creationId xmlns:a16="http://schemas.microsoft.com/office/drawing/2014/main" id="{B09C550C-5247-1E5F-0E3D-A17213563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922" y="3425978"/>
            <a:ext cx="2236805" cy="1631003"/>
          </a:xfrm>
          <a:prstGeom prst="rect">
            <a:avLst/>
          </a:prstGeom>
        </p:spPr>
      </p:pic>
      <p:pic>
        <p:nvPicPr>
          <p:cNvPr id="18" name="Picture 17" descr="A silver and blue cloud icon&#10;&#10;Description automatically generated">
            <a:extLst>
              <a:ext uri="{FF2B5EF4-FFF2-40B4-BE49-F238E27FC236}">
                <a16:creationId xmlns:a16="http://schemas.microsoft.com/office/drawing/2014/main" id="{862195B6-399D-D1E1-BA3F-6151A3048F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781" y="1214458"/>
            <a:ext cx="1031604" cy="1180608"/>
          </a:xfrm>
          <a:prstGeom prst="rect">
            <a:avLst/>
          </a:prstGeom>
        </p:spPr>
      </p:pic>
      <p:pic>
        <p:nvPicPr>
          <p:cNvPr id="19" name="Picture 18" descr="A computer with a gear and lines coming out of it&#10;&#10;Description automatically generated">
            <a:extLst>
              <a:ext uri="{FF2B5EF4-FFF2-40B4-BE49-F238E27FC236}">
                <a16:creationId xmlns:a16="http://schemas.microsoft.com/office/drawing/2014/main" id="{81B6F63C-ACCC-A6D7-4B59-8E0918CFE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0570" y="4260422"/>
            <a:ext cx="2188234" cy="2130725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710E45D-E93E-04D5-5028-B6D0D3A0500D}"/>
              </a:ext>
            </a:extLst>
          </p:cNvPr>
          <p:cNvSpPr/>
          <p:nvPr/>
        </p:nvSpPr>
        <p:spPr>
          <a:xfrm rot="5280000">
            <a:off x="1143529" y="3577644"/>
            <a:ext cx="946368" cy="2925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048C891-8618-0E0B-F7CD-13F8BD0756B4}"/>
              </a:ext>
            </a:extLst>
          </p:cNvPr>
          <p:cNvSpPr/>
          <p:nvPr/>
        </p:nvSpPr>
        <p:spPr>
          <a:xfrm rot="-2220000">
            <a:off x="2624358" y="4508302"/>
            <a:ext cx="913094" cy="3104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0A33D1E-672B-6E4B-0B30-E9731FD95A99}"/>
              </a:ext>
            </a:extLst>
          </p:cNvPr>
          <p:cNvSpPr/>
          <p:nvPr/>
        </p:nvSpPr>
        <p:spPr>
          <a:xfrm>
            <a:off x="5419073" y="3622592"/>
            <a:ext cx="1000179" cy="3431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968B750C-1062-FB5A-F0D0-06E19493998F}"/>
              </a:ext>
            </a:extLst>
          </p:cNvPr>
          <p:cNvSpPr/>
          <p:nvPr/>
        </p:nvSpPr>
        <p:spPr>
          <a:xfrm rot="2760000">
            <a:off x="8552927" y="2319205"/>
            <a:ext cx="266919" cy="134678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A6AB54C-E941-7642-F88D-5BEED493E411}"/>
              </a:ext>
            </a:extLst>
          </p:cNvPr>
          <p:cNvSpPr/>
          <p:nvPr/>
        </p:nvSpPr>
        <p:spPr>
          <a:xfrm rot="12240000">
            <a:off x="9231985" y="4834873"/>
            <a:ext cx="913094" cy="3104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7BE2BC-4AB5-34E4-C849-09D36B9CAC39}"/>
              </a:ext>
            </a:extLst>
          </p:cNvPr>
          <p:cNvSpPr txBox="1"/>
          <p:nvPr/>
        </p:nvSpPr>
        <p:spPr>
          <a:xfrm>
            <a:off x="642257" y="280851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Cameras</a:t>
            </a:r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750F67-7800-146F-D50C-CFA602E8CE65}"/>
              </a:ext>
            </a:extLst>
          </p:cNvPr>
          <p:cNvSpPr txBox="1"/>
          <p:nvPr/>
        </p:nvSpPr>
        <p:spPr>
          <a:xfrm>
            <a:off x="402771" y="55081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Edge Processing Unit </a:t>
            </a:r>
            <a:r>
              <a:rPr lang="en-GB">
                <a:ea typeface="Cambria"/>
              </a:rPr>
              <a:t>​</a:t>
            </a:r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B49047-C9D9-C229-BFA5-D10A062D77B8}"/>
              </a:ext>
            </a:extLst>
          </p:cNvPr>
          <p:cNvSpPr txBox="1"/>
          <p:nvPr/>
        </p:nvSpPr>
        <p:spPr>
          <a:xfrm>
            <a:off x="3679371" y="45284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Central Server</a:t>
            </a:r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193298-6D7A-8A8A-DAAA-D71615B19F4E}"/>
              </a:ext>
            </a:extLst>
          </p:cNvPr>
          <p:cNvSpPr txBox="1"/>
          <p:nvPr/>
        </p:nvSpPr>
        <p:spPr>
          <a:xfrm>
            <a:off x="6357258" y="5040086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mbria"/>
              </a:rPr>
              <a:t>Detection Models</a:t>
            </a:r>
            <a:r>
              <a:rPr lang="en-GB" b="1">
                <a:ea typeface="Cambria"/>
              </a:rPr>
              <a:t>​ &amp; vehicle identification system</a:t>
            </a:r>
            <a:endParaRPr lang="en-GB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5EDE67-25B0-7354-F6E9-412D82B12EFD}"/>
              </a:ext>
            </a:extLst>
          </p:cNvPr>
          <p:cNvSpPr txBox="1"/>
          <p:nvPr/>
        </p:nvSpPr>
        <p:spPr>
          <a:xfrm>
            <a:off x="7761514" y="2536371"/>
            <a:ext cx="13716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Violation Records</a:t>
            </a:r>
            <a:r>
              <a:rPr lang="en-GB" sz="1400">
                <a:ea typeface="Cambria"/>
              </a:rPr>
              <a:t>​</a:t>
            </a:r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C2923E-99F9-37B5-1EB6-3510B49A8831}"/>
              </a:ext>
            </a:extLst>
          </p:cNvPr>
          <p:cNvSpPr txBox="1"/>
          <p:nvPr/>
        </p:nvSpPr>
        <p:spPr>
          <a:xfrm>
            <a:off x="9372600" y="242751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mbria"/>
              </a:rPr>
              <a:t>Database</a:t>
            </a:r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CA5FFF-1A2A-FECA-1934-2BAB507AB265}"/>
              </a:ext>
            </a:extLst>
          </p:cNvPr>
          <p:cNvSpPr txBox="1"/>
          <p:nvPr/>
        </p:nvSpPr>
        <p:spPr>
          <a:xfrm>
            <a:off x="9416142" y="4234544"/>
            <a:ext cx="15675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Cambria"/>
              </a:rPr>
              <a:t>Get red light violation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855513-A679-3329-D2F5-A0B2A83C8BAD}"/>
              </a:ext>
            </a:extLst>
          </p:cNvPr>
          <p:cNvSpPr txBox="1"/>
          <p:nvPr/>
        </p:nvSpPr>
        <p:spPr>
          <a:xfrm>
            <a:off x="9144001" y="5921827"/>
            <a:ext cx="31133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Red light &amp; stopline violation detection System </a:t>
            </a:r>
            <a:r>
              <a:rPr lang="en-GB">
                <a:ea typeface="Cambria"/>
              </a:rPr>
              <a:t>​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13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EC6B-0D78-62BB-3EF0-1F4A5FB1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dobe Devanagari"/>
              </a:rPr>
              <a:t>Technology</a:t>
            </a:r>
            <a:endParaRPr lang="en-US">
              <a:latin typeface="Adobe Devanaga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35F5F-6106-0287-5621-0D44F1E35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771" y="1121229"/>
            <a:ext cx="10443029" cy="52033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Cambria"/>
              </a:rPr>
              <a:t>Computer Vision</a:t>
            </a:r>
            <a:r>
              <a:rPr lang="en-US">
                <a:ea typeface="Cambria"/>
              </a:rPr>
              <a:t>: OpenCV</a:t>
            </a:r>
          </a:p>
          <a:p>
            <a:r>
              <a:rPr lang="en-US" b="1">
                <a:ea typeface="Cambria"/>
              </a:rPr>
              <a:t>Hardware</a:t>
            </a:r>
            <a:r>
              <a:rPr lang="en-US">
                <a:ea typeface="Cambria"/>
              </a:rPr>
              <a:t>: High-resolution cameras</a:t>
            </a:r>
          </a:p>
          <a:p>
            <a:r>
              <a:rPr lang="en-US" b="1">
                <a:ea typeface="Cambria"/>
              </a:rPr>
              <a:t>Software</a:t>
            </a:r>
            <a:r>
              <a:rPr lang="en-US">
                <a:ea typeface="Cambria"/>
              </a:rPr>
              <a:t>: Python</a:t>
            </a:r>
            <a:endParaRPr lang="en-US"/>
          </a:p>
        </p:txBody>
      </p:sp>
      <p:pic>
        <p:nvPicPr>
          <p:cNvPr id="5" name="Picture 4" descr="A blue and yellow snake logo&#10;&#10;Description automatically generated">
            <a:extLst>
              <a:ext uri="{FF2B5EF4-FFF2-40B4-BE49-F238E27FC236}">
                <a16:creationId xmlns:a16="http://schemas.microsoft.com/office/drawing/2014/main" id="{9A43BB0B-06C8-DA19-82C7-A8DA6725B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48" y="1891130"/>
            <a:ext cx="2626744" cy="2669876"/>
          </a:xfrm>
          <a:prstGeom prst="rect">
            <a:avLst/>
          </a:prstGeom>
        </p:spPr>
      </p:pic>
      <p:pic>
        <p:nvPicPr>
          <p:cNvPr id="7" name="Picture 6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589DF863-502C-6C55-C624-283B78512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125" y="4036560"/>
            <a:ext cx="2104845" cy="1950268"/>
          </a:xfrm>
          <a:prstGeom prst="rect">
            <a:avLst/>
          </a:prstGeom>
        </p:spPr>
      </p:pic>
      <p:pic>
        <p:nvPicPr>
          <p:cNvPr id="8" name="Picture 7" descr="A blue and grey security camera&#10;&#10;Description automatically generated">
            <a:extLst>
              <a:ext uri="{FF2B5EF4-FFF2-40B4-BE49-F238E27FC236}">
                <a16:creationId xmlns:a16="http://schemas.microsoft.com/office/drawing/2014/main" id="{ADAE95D8-58A8-9357-1F8E-FF7C6F890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45117" y="3220079"/>
            <a:ext cx="2241968" cy="22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6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CF65-8E07-6A19-C003-558490BD3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Functional Requirements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89F1DF-722C-7BF2-3E8D-BAA0E8058593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IT21186288</a:t>
            </a:r>
            <a:r>
              <a:rPr lang="en-US" sz="1800">
                <a:solidFill>
                  <a:schemeClr val="tx1"/>
                </a:solidFill>
              </a:rPr>
              <a:t> 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Wennawaththa.W.W.V.N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C0C569-68FB-4B72-FD97-BE348DCA6F69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59416F-AE7C-5DF6-D852-80DED41C4D1F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7E0CCF5-35DD-31C3-5A45-BAF17DC8E1DE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EB9CD6D-8B2D-FB80-D1C9-B831A1FF02E8}"/>
              </a:ext>
            </a:extLst>
          </p:cNvPr>
          <p:cNvSpPr txBox="1"/>
          <p:nvPr/>
        </p:nvSpPr>
        <p:spPr>
          <a:xfrm>
            <a:off x="1111732" y="1376430"/>
            <a:ext cx="1069380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3200">
                <a:ea typeface="+mn-lt"/>
                <a:cs typeface="+mn-lt"/>
              </a:rPr>
              <a:t>Vehicle plate number capturing</a:t>
            </a:r>
          </a:p>
          <a:p>
            <a:pPr marL="285750" indent="-285750">
              <a:buFont typeface="Arial"/>
              <a:buChar char="•"/>
            </a:pPr>
            <a:r>
              <a:rPr lang="en-GB" sz="3200">
                <a:ea typeface="+mn-lt"/>
                <a:cs typeface="+mn-lt"/>
              </a:rPr>
              <a:t>Vehicle Classification</a:t>
            </a:r>
          </a:p>
          <a:p>
            <a:pPr marL="285750" indent="-285750">
              <a:buFont typeface="Arial"/>
              <a:buChar char="•"/>
            </a:pPr>
            <a:r>
              <a:rPr lang="en-GB" sz="3200">
                <a:ea typeface="+mn-lt"/>
                <a:cs typeface="+mn-lt"/>
              </a:rPr>
              <a:t>Character Recognition</a:t>
            </a:r>
            <a:endParaRPr lang="en-GB" sz="3200">
              <a:ea typeface="Cambri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5238E-D0F4-6577-4054-75DF2E37DE1E}"/>
              </a:ext>
            </a:extLst>
          </p:cNvPr>
          <p:cNvSpPr txBox="1"/>
          <p:nvPr/>
        </p:nvSpPr>
        <p:spPr>
          <a:xfrm>
            <a:off x="2688771" y="3037115"/>
            <a:ext cx="753291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latin typeface="Adobe Devanagari" pitchFamily="18" charset="0"/>
                <a:ea typeface="+mj-ea"/>
              </a:rPr>
              <a:t>Non-Functional Requirements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04A45-3BC1-A197-0FD4-EEEAC8FDA95C}"/>
              </a:ext>
            </a:extLst>
          </p:cNvPr>
          <p:cNvSpPr txBox="1"/>
          <p:nvPr/>
        </p:nvSpPr>
        <p:spPr>
          <a:xfrm>
            <a:off x="1110343" y="4027715"/>
            <a:ext cx="9067799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GB" sz="3200">
                <a:cs typeface="Arial"/>
              </a:rPr>
              <a:t>Security</a:t>
            </a:r>
            <a:r>
              <a:rPr lang="en-US" sz="3200">
                <a:cs typeface="Arial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r>
              <a:rPr lang="en-GB" sz="3200">
                <a:cs typeface="Arial"/>
              </a:rPr>
              <a:t>Maintainability</a:t>
            </a:r>
            <a:r>
              <a:rPr lang="en-US" sz="3200">
                <a:cs typeface="Arial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r>
              <a:rPr lang="en-GB" sz="3200">
                <a:cs typeface="Arial"/>
              </a:rPr>
              <a:t>Performance</a:t>
            </a:r>
            <a:r>
              <a:rPr lang="en-US" sz="3200">
                <a:cs typeface="Arial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r>
              <a:rPr lang="en-GB" sz="3200">
                <a:cs typeface="Arial"/>
              </a:rPr>
              <a:t>Privacy</a:t>
            </a:r>
          </a:p>
        </p:txBody>
      </p:sp>
    </p:spTree>
    <p:extLst>
      <p:ext uri="{BB962C8B-B14F-4D97-AF65-F5344CB8AC3E}">
        <p14:creationId xmlns:p14="http://schemas.microsoft.com/office/powerpoint/2010/main" val="308315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59EF0-21FF-0AFD-2F88-9D14FD50E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>
                <a:latin typeface="Adobe Devanagari"/>
              </a:rPr>
              <a:t>Gantt chart</a:t>
            </a:r>
            <a:endParaRPr lang="en-GB" b="1"/>
          </a:p>
        </p:txBody>
      </p:sp>
      <p:pic>
        <p:nvPicPr>
          <p:cNvPr id="3" name="Picture 2" descr="A screenshot of a project management chart&#10;&#10;Description automatically generated">
            <a:extLst>
              <a:ext uri="{FF2B5EF4-FFF2-40B4-BE49-F238E27FC236}">
                <a16:creationId xmlns:a16="http://schemas.microsoft.com/office/drawing/2014/main" id="{8729E14A-E96D-DE76-B9BB-A9B614807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898" y="1091856"/>
            <a:ext cx="9814741" cy="530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3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mbria"/>
                <a:ea typeface="Cambria"/>
                <a:cs typeface="Times New Roman"/>
              </a:rPr>
              <a:t>IT21334306 | Wathsala W.H.D</a:t>
            </a:r>
            <a:endParaRPr lang="en-US">
              <a:latin typeface="Cambria"/>
              <a:ea typeface="Cambria"/>
            </a:endParaRPr>
          </a:p>
          <a:p>
            <a:endParaRPr lang="en-US">
              <a:latin typeface="Cambria"/>
              <a:ea typeface="Cambria"/>
              <a:cs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IT21334306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sz="1600" b="1" cap="all" err="1">
                <a:solidFill>
                  <a:schemeClr val="tx1"/>
                </a:solidFill>
              </a:rPr>
              <a:t>Wathsala</a:t>
            </a:r>
            <a:r>
              <a:rPr lang="en-US" sz="1600" b="1" cap="all">
                <a:solidFill>
                  <a:schemeClr val="tx1"/>
                </a:solidFill>
              </a:rPr>
              <a:t> W.H.D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D34732-2DBD-B356-D376-07B57CBB3B82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94026C1-05D2-96DB-E21A-BC2D29B630E8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3DA8EF-263F-2903-44A2-17C8A52F6CE1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person in a white shirt and tie&#10;&#10;Description automatically generated">
            <a:extLst>
              <a:ext uri="{FF2B5EF4-FFF2-40B4-BE49-F238E27FC236}">
                <a16:creationId xmlns:a16="http://schemas.microsoft.com/office/drawing/2014/main" id="{A8343B5C-62DB-20BF-F57D-5888DE7AB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306" y="70338"/>
            <a:ext cx="2129723" cy="2567352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9843E32-C88C-D9C5-4199-CF9C2EF8BAD3}"/>
              </a:ext>
            </a:extLst>
          </p:cNvPr>
          <p:cNvSpPr txBox="1">
            <a:spLocks/>
          </p:cNvSpPr>
          <p:nvPr/>
        </p:nvSpPr>
        <p:spPr>
          <a:xfrm>
            <a:off x="960874" y="4193086"/>
            <a:ext cx="10363200" cy="1356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tx1"/>
                </a:solidFill>
                <a:latin typeface="Cambria"/>
                <a:ea typeface="Cambria"/>
                <a:cs typeface="Arial"/>
              </a:rPr>
              <a:t>BSc (Hons) Degree in Information BSc (Hons) Degree in Information Technology</a:t>
            </a:r>
          </a:p>
          <a:p>
            <a:r>
              <a:rPr lang="en-US" sz="1600">
                <a:solidFill>
                  <a:schemeClr val="tx1"/>
                </a:solidFill>
                <a:latin typeface="Cambria"/>
                <a:ea typeface="Cambria"/>
                <a:cs typeface="Arial"/>
              </a:rPr>
              <a:t>Specialized in Information Technology</a:t>
            </a:r>
            <a:endParaRPr lang="en-US" sz="1600">
              <a:solidFill>
                <a:schemeClr val="tx1"/>
              </a:solidFill>
              <a:latin typeface="Cambria"/>
              <a:ea typeface="Cambria"/>
            </a:endParaRPr>
          </a:p>
          <a:p>
            <a:endParaRPr lang="en-US" sz="1600">
              <a:solidFill>
                <a:schemeClr val="tx1"/>
              </a:solidFill>
              <a:latin typeface="Cambria"/>
              <a:ea typeface="Cambria"/>
              <a:cs typeface="Arial"/>
            </a:endParaRPr>
          </a:p>
          <a:p>
            <a:endParaRPr lang="en-US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3320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756" y="304800"/>
            <a:ext cx="10933044" cy="836335"/>
          </a:xfrm>
        </p:spPr>
        <p:txBody>
          <a:bodyPr>
            <a:normAutofit/>
          </a:bodyPr>
          <a:lstStyle/>
          <a:p>
            <a:r>
              <a:rPr lang="en-US"/>
              <a:t>Background</a:t>
            </a:r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56" y="1131957"/>
            <a:ext cx="10933044" cy="52368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Cambria"/>
              </a:rPr>
              <a:t>Importance of violation detection near junctions.</a:t>
            </a:r>
          </a:p>
          <a:p>
            <a:r>
              <a:rPr lang="en-US" sz="2400">
                <a:ea typeface="Cambria"/>
              </a:rPr>
              <a:t>Reduce accidents near </a:t>
            </a:r>
            <a:r>
              <a:rPr lang="en-US" sz="2400">
                <a:ea typeface="+mn-lt"/>
                <a:cs typeface="+mn-lt"/>
              </a:rPr>
              <a:t>pedestrian crossing lines.</a:t>
            </a:r>
            <a:endParaRPr lang="en-US" sz="2400">
              <a:ea typeface="Cambria"/>
            </a:endParaRPr>
          </a:p>
          <a:p>
            <a:r>
              <a:rPr lang="en-US" sz="2400">
                <a:ea typeface="Cambria"/>
              </a:rPr>
              <a:t>Real-Time violation Detection.</a:t>
            </a:r>
          </a:p>
          <a:p>
            <a:endParaRPr lang="en-US" sz="2400">
              <a:highlight>
                <a:srgbClr val="FFFF00"/>
              </a:highlight>
              <a:ea typeface="Cambria"/>
            </a:endParaRPr>
          </a:p>
          <a:p>
            <a:pPr marL="0" indent="0">
              <a:buNone/>
            </a:pPr>
            <a:endParaRPr lang="en-US" sz="2400">
              <a:highlight>
                <a:srgbClr val="FFFF00"/>
              </a:highlight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24A051-5350-0C55-9A26-84639ECEAED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IT21334306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sz="1600" b="1" cap="all" err="1">
                <a:solidFill>
                  <a:schemeClr val="tx1"/>
                </a:solidFill>
              </a:rPr>
              <a:t>Wathsala</a:t>
            </a:r>
            <a:r>
              <a:rPr lang="en-US" sz="1600" b="1" cap="all">
                <a:solidFill>
                  <a:schemeClr val="tx1"/>
                </a:solidFill>
              </a:rPr>
              <a:t> W.H.D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0F4D73-97DC-67A0-EFC8-4BC19C0A4068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9DC5D1-2318-0610-4CAC-40864114914E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301145-EA28-BD41-A80F-51D3C47672FF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cartoon of a car crossing a street&#10;&#10;Description automatically generated">
            <a:extLst>
              <a:ext uri="{FF2B5EF4-FFF2-40B4-BE49-F238E27FC236}">
                <a16:creationId xmlns:a16="http://schemas.microsoft.com/office/drawing/2014/main" id="{21894AAC-3445-3249-5F83-BA9FC2356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65000"/>
                    </a14:imgEffect>
                    <a14:imgEffect>
                      <a14:brightnessContrast bright="4000" contrast="10000"/>
                    </a14:imgEffect>
                  </a14:imgLayer>
                </a14:imgProps>
              </a:ext>
            </a:extLst>
          </a:blip>
          <a:srcRect r="-217" b="2174"/>
          <a:stretch/>
        </p:blipFill>
        <p:spPr>
          <a:xfrm>
            <a:off x="6959842" y="2652346"/>
            <a:ext cx="4505084" cy="3077309"/>
          </a:xfrm>
          <a:prstGeom prst="rect">
            <a:avLst/>
          </a:prstGeom>
          <a:effectLst>
            <a:outerShdw blurRad="317500" dist="38100">
              <a:srgbClr val="92D050">
                <a:alpha val="44000"/>
              </a:srgbClr>
            </a:outerShdw>
            <a:reflection blurRad="38100" stA="26000" endPos="2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933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756" y="304800"/>
            <a:ext cx="10933044" cy="836335"/>
          </a:xfrm>
        </p:spPr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Research Problem</a:t>
            </a:r>
            <a:endParaRPr lang="en-US"/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56" y="1131957"/>
            <a:ext cx="10933044" cy="52368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2400">
                <a:ea typeface="Cambria"/>
              </a:rPr>
              <a:t>Real-time Processing issues.</a:t>
            </a:r>
          </a:p>
          <a:p>
            <a:pPr>
              <a:buFont typeface="Arial"/>
              <a:buChar char="•"/>
            </a:pPr>
            <a:r>
              <a:rPr lang="en-US" sz="2400">
                <a:ea typeface="Cambria"/>
              </a:rPr>
              <a:t>Capturing images under rainy weather conditions.</a:t>
            </a:r>
          </a:p>
          <a:p>
            <a:pPr>
              <a:buFont typeface="Arial"/>
              <a:buChar char="•"/>
            </a:pPr>
            <a:r>
              <a:rPr lang="en-US" sz="2400">
                <a:ea typeface="Cambria"/>
              </a:rPr>
              <a:t>Capturing images in low light conditions.</a:t>
            </a:r>
          </a:p>
          <a:p>
            <a:pPr marL="0" indent="0">
              <a:buNone/>
            </a:pPr>
            <a:endParaRPr lang="en-US" sz="2400">
              <a:highlight>
                <a:srgbClr val="FFFF00"/>
              </a:highlight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24A051-5350-0C55-9A26-84639ECEAED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IT21334306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sz="1600" b="1" cap="all" err="1">
                <a:solidFill>
                  <a:schemeClr val="tx1"/>
                </a:solidFill>
              </a:rPr>
              <a:t>Wathsala</a:t>
            </a:r>
            <a:r>
              <a:rPr lang="en-US" sz="1600" b="1" cap="all">
                <a:solidFill>
                  <a:schemeClr val="tx1"/>
                </a:solidFill>
              </a:rPr>
              <a:t> W.H.D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0F4D73-97DC-67A0-EFC8-4BC19C0A4068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9DC5D1-2318-0610-4CAC-40864114914E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301145-EA28-BD41-A80F-51D3C47672FF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Cartoon of a brain with arms and legs and hands&#10;&#10;Description automatically generated">
            <a:extLst>
              <a:ext uri="{FF2B5EF4-FFF2-40B4-BE49-F238E27FC236}">
                <a16:creationId xmlns:a16="http://schemas.microsoft.com/office/drawing/2014/main" id="{E9B26C7B-9F85-F365-9AB4-44B3B962A4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72" t="3325" r="5687" b="5226"/>
          <a:stretch/>
        </p:blipFill>
        <p:spPr>
          <a:xfrm>
            <a:off x="7786076" y="2262555"/>
            <a:ext cx="3597980" cy="37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756" y="304800"/>
            <a:ext cx="10933044" cy="836335"/>
          </a:xfrm>
        </p:spPr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Research Gap</a:t>
            </a:r>
            <a:endParaRPr lang="en-US"/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56" y="1131957"/>
            <a:ext cx="10933044" cy="52368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highlight>
                <a:srgbClr val="FFFF00"/>
              </a:highlight>
              <a:ea typeface="Cambria"/>
            </a:endParaRPr>
          </a:p>
          <a:p>
            <a:pPr marL="0" indent="0">
              <a:buNone/>
            </a:pPr>
            <a:endParaRPr lang="en-US" sz="2400">
              <a:highlight>
                <a:srgbClr val="FFFF00"/>
              </a:highlight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24A051-5350-0C55-9A26-84639ECEAED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IT21334306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sz="1600" b="1" cap="all" err="1">
                <a:solidFill>
                  <a:schemeClr val="tx1"/>
                </a:solidFill>
              </a:rPr>
              <a:t>Wathsala</a:t>
            </a:r>
            <a:r>
              <a:rPr lang="en-US" sz="1600" b="1" cap="all">
                <a:solidFill>
                  <a:schemeClr val="tx1"/>
                </a:solidFill>
              </a:rPr>
              <a:t> W.H.D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0F4D73-97DC-67A0-EFC8-4BC19C0A4068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9DC5D1-2318-0610-4CAC-40864114914E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301145-EA28-BD41-A80F-51D3C47672FF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D5E7C0C-53CF-6FCE-B853-D86FCC3E1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02575"/>
              </p:ext>
            </p:extLst>
          </p:nvPr>
        </p:nvGraphicFramePr>
        <p:xfrm>
          <a:off x="2016369" y="1195753"/>
          <a:ext cx="8168629" cy="431329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25969">
                  <a:extLst>
                    <a:ext uri="{9D8B030D-6E8A-4147-A177-3AD203B41FA5}">
                      <a16:colId xmlns:a16="http://schemas.microsoft.com/office/drawing/2014/main" val="738624625"/>
                    </a:ext>
                  </a:extLst>
                </a:gridCol>
                <a:gridCol w="1289538">
                  <a:extLst>
                    <a:ext uri="{9D8B030D-6E8A-4147-A177-3AD203B41FA5}">
                      <a16:colId xmlns:a16="http://schemas.microsoft.com/office/drawing/2014/main" val="632435508"/>
                    </a:ext>
                  </a:extLst>
                </a:gridCol>
                <a:gridCol w="1348153">
                  <a:extLst>
                    <a:ext uri="{9D8B030D-6E8A-4147-A177-3AD203B41FA5}">
                      <a16:colId xmlns:a16="http://schemas.microsoft.com/office/drawing/2014/main" val="1241827639"/>
                    </a:ext>
                  </a:extLst>
                </a:gridCol>
                <a:gridCol w="1271243">
                  <a:extLst>
                    <a:ext uri="{9D8B030D-6E8A-4147-A177-3AD203B41FA5}">
                      <a16:colId xmlns:a16="http://schemas.microsoft.com/office/drawing/2014/main" val="3083747511"/>
                    </a:ext>
                  </a:extLst>
                </a:gridCol>
                <a:gridCol w="1633726">
                  <a:extLst>
                    <a:ext uri="{9D8B030D-6E8A-4147-A177-3AD203B41FA5}">
                      <a16:colId xmlns:a16="http://schemas.microsoft.com/office/drawing/2014/main" val="2822026963"/>
                    </a:ext>
                  </a:extLst>
                </a:gridCol>
              </a:tblGrid>
              <a:tr h="107832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System 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System 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System 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Our System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062987"/>
                  </a:ext>
                </a:extLst>
              </a:tr>
              <a:tr h="10783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Capturing under rainy 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364009"/>
                  </a:ext>
                </a:extLst>
              </a:tr>
              <a:tr h="10783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Vehicle identification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761056"/>
                  </a:ext>
                </a:extLst>
              </a:tr>
              <a:tr h="10783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Capturing violations related to pedestrian crossing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233709"/>
                  </a:ext>
                </a:extLst>
              </a:tr>
            </a:tbl>
          </a:graphicData>
        </a:graphic>
      </p:graphicFrame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4F0E576E-A90A-B5ED-A2A5-A5E6A4067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2616" y="2584939"/>
            <a:ext cx="480648" cy="550986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7E1B6E21-0EFC-1949-2DF4-AFEE95A20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3122" y="2587137"/>
            <a:ext cx="457203" cy="55802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2547FB6A-6B47-AB2F-240C-D58365482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2615" y="3581400"/>
            <a:ext cx="480648" cy="550986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47713721-6278-83DD-9105-23689322D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2615" y="4624754"/>
            <a:ext cx="480648" cy="550986"/>
          </a:xfrm>
          <a:prstGeom prst="rect">
            <a:avLst/>
          </a:prstGeom>
        </p:spPr>
      </p:pic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CB48BD26-28A8-AD0E-51A8-56A7D3923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9090" y="3583598"/>
            <a:ext cx="457203" cy="558020"/>
          </a:xfrm>
          <a:prstGeom prst="rect">
            <a:avLst/>
          </a:prstGeom>
        </p:spPr>
      </p:pic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480E21B2-F6E4-7E88-8FA8-A7D1642B1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490" y="3583598"/>
            <a:ext cx="457203" cy="558020"/>
          </a:xfrm>
          <a:prstGeom prst="rect">
            <a:avLst/>
          </a:prstGeom>
        </p:spPr>
      </p:pic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AFD379CD-21AF-9299-2A4A-04B2AA989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3121" y="3583598"/>
            <a:ext cx="457203" cy="558020"/>
          </a:xfrm>
          <a:prstGeom prst="rect">
            <a:avLst/>
          </a:prstGeom>
        </p:spPr>
      </p:pic>
      <p:pic>
        <p:nvPicPr>
          <p:cNvPr id="18" name="Graphic 17" descr="Close with solid fill">
            <a:extLst>
              <a:ext uri="{FF2B5EF4-FFF2-40B4-BE49-F238E27FC236}">
                <a16:creationId xmlns:a16="http://schemas.microsoft.com/office/drawing/2014/main" id="{EFBD858E-E6A1-FFCA-A415-61AAECBB7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9091" y="2587136"/>
            <a:ext cx="457203" cy="558020"/>
          </a:xfrm>
          <a:prstGeom prst="rect">
            <a:avLst/>
          </a:prstGeom>
        </p:spPr>
      </p:pic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CB14BA9D-2A0B-6763-FF29-84072C03E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491" y="2598859"/>
            <a:ext cx="457203" cy="558020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2E3F6D85-A82C-8F53-2D91-9867EFE67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5968" y="4718538"/>
            <a:ext cx="480648" cy="550986"/>
          </a:xfrm>
          <a:prstGeom prst="rect">
            <a:avLst/>
          </a:prstGeom>
        </p:spPr>
      </p:pic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7FE4A8A9-28C3-7AA3-6189-6A7130D5B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3120" y="4732459"/>
            <a:ext cx="457203" cy="55802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9C0F2D3E-FB2A-B6B3-F656-3259A5A9B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9090" y="4628905"/>
            <a:ext cx="457203" cy="5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6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BACA259-C727-D5C9-68FD-2F6E8CE5B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713" y="1576621"/>
            <a:ext cx="9946473" cy="453704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 algn="l">
              <a:buFont typeface="Wingdings,Sans-Serif"/>
              <a:buChar char="Ø"/>
            </a:pPr>
            <a:r>
              <a:rPr lang="en-US" sz="2400">
                <a:solidFill>
                  <a:schemeClr val="tx1"/>
                </a:solidFill>
                <a:ea typeface="Cambria"/>
              </a:rPr>
              <a:t>Addressing three critical violations: running red lights, invalid U-turns and crossing stop lines.</a:t>
            </a:r>
          </a:p>
          <a:p>
            <a:pPr algn="l"/>
            <a:endParaRPr lang="en-US" sz="2400">
              <a:solidFill>
                <a:schemeClr val="tx1"/>
              </a:solidFill>
              <a:ea typeface="Cambria"/>
            </a:endParaRPr>
          </a:p>
          <a:p>
            <a:pPr marL="285750" indent="-285750" algn="l">
              <a:buFont typeface="Wingdings,Sans-Serif"/>
              <a:buChar char="Ø"/>
            </a:pPr>
            <a:r>
              <a:rPr lang="en-US" sz="2400">
                <a:solidFill>
                  <a:schemeClr val="tx1"/>
                </a:solidFill>
                <a:ea typeface="Cambria"/>
              </a:rPr>
              <a:t>Aiming to improve road safety by detecting and managing these violations effectively.</a:t>
            </a:r>
          </a:p>
          <a:p>
            <a:pPr algn="l"/>
            <a:endParaRPr lang="en-US" sz="2400">
              <a:solidFill>
                <a:schemeClr val="tx1"/>
              </a:solidFill>
              <a:ea typeface="Cambria"/>
            </a:endParaRPr>
          </a:p>
          <a:p>
            <a:pPr marL="285750" indent="-285750" algn="l">
              <a:buFont typeface="Wingdings,Sans-Serif"/>
              <a:buChar char="Ø"/>
            </a:pPr>
            <a:r>
              <a:rPr lang="en-US" sz="2400">
                <a:solidFill>
                  <a:schemeClr val="tx1"/>
                </a:solidFill>
                <a:ea typeface="Cambria"/>
              </a:rPr>
              <a:t>Implementing an integrated system </a:t>
            </a:r>
          </a:p>
          <a:p>
            <a:pPr algn="l"/>
            <a:r>
              <a:rPr lang="en-US" sz="2400">
                <a:solidFill>
                  <a:schemeClr val="tx1"/>
                </a:solidFill>
                <a:ea typeface="Cambria"/>
              </a:rPr>
              <a:t>    for real-time monitoring, violation</a:t>
            </a:r>
            <a:endParaRPr lang="en-US">
              <a:solidFill>
                <a:schemeClr val="tx1"/>
              </a:solidFill>
              <a:ea typeface="Cambria"/>
            </a:endParaRPr>
          </a:p>
          <a:p>
            <a:pPr algn="l"/>
            <a:r>
              <a:rPr lang="en-US" sz="2400">
                <a:solidFill>
                  <a:schemeClr val="tx1"/>
                </a:solidFill>
                <a:ea typeface="Cambria"/>
              </a:rPr>
              <a:t>    detection and automated </a:t>
            </a:r>
            <a:endParaRPr lang="en-US">
              <a:solidFill>
                <a:schemeClr val="tx1"/>
              </a:solidFill>
              <a:ea typeface="Cambria"/>
            </a:endParaRPr>
          </a:p>
          <a:p>
            <a:pPr algn="l"/>
            <a:r>
              <a:rPr lang="en-US" sz="2400">
                <a:solidFill>
                  <a:schemeClr val="tx1"/>
                </a:solidFill>
                <a:ea typeface="Cambria"/>
              </a:rPr>
              <a:t>    reporting to enhance </a:t>
            </a:r>
            <a:endParaRPr lang="en-US">
              <a:solidFill>
                <a:schemeClr val="tx1"/>
              </a:solidFill>
              <a:ea typeface="Cambria"/>
            </a:endParaRPr>
          </a:p>
          <a:p>
            <a:pPr algn="l"/>
            <a:r>
              <a:rPr lang="en-US" sz="2400">
                <a:solidFill>
                  <a:schemeClr val="tx1"/>
                </a:solidFill>
                <a:ea typeface="Cambria"/>
              </a:rPr>
              <a:t>    enforcement.</a:t>
            </a:r>
            <a:endParaRPr lang="en-US">
              <a:solidFill>
                <a:schemeClr val="tx1"/>
              </a:solidFill>
            </a:endParaRPr>
          </a:p>
          <a:p>
            <a:endParaRPr lang="en-US">
              <a:ea typeface="Cambria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05EA60-3C11-0ACD-604A-64F8FA17217D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9352B7-98DE-FAA5-2BF3-5C7D05897BD3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F40F35-0D3A-DB99-A843-E045EEB4EEA8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group of people standing next to a car&#10;&#10;Description automatically generated">
            <a:extLst>
              <a:ext uri="{FF2B5EF4-FFF2-40B4-BE49-F238E27FC236}">
                <a16:creationId xmlns:a16="http://schemas.microsoft.com/office/drawing/2014/main" id="{850C652E-D15D-B764-07A0-A65823D87E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4" t="10169" r="5405" b="8051"/>
          <a:stretch/>
        </p:blipFill>
        <p:spPr>
          <a:xfrm>
            <a:off x="6031841" y="3193844"/>
            <a:ext cx="5759971" cy="290974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33A78F2-A7C9-6C8C-5B7A-CDAD04A898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354" y="97106"/>
            <a:ext cx="10363200" cy="1470025"/>
          </a:xfrm>
        </p:spPr>
        <p:txBody>
          <a:bodyPr/>
          <a:lstStyle/>
          <a:p>
            <a:r>
              <a:rPr lang="en-US" b="1">
                <a:latin typeface="Adobe Devanagari"/>
              </a:rPr>
              <a:t>Introduction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5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73" y="442383"/>
            <a:ext cx="10933044" cy="1217335"/>
          </a:xfrm>
        </p:spPr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Objective</a:t>
            </a:r>
            <a:endParaRPr lang="en-US"/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56" y="1333040"/>
            <a:ext cx="10933044" cy="83415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To develop an advanced traffic monitoring system that accurately identifies pedestrian crossing line violations using a backup camera system enhanced with computer vision and machine learning technologies.</a:t>
            </a:r>
            <a:endParaRPr lang="en-US"/>
          </a:p>
          <a:p>
            <a:pPr marL="0" indent="0">
              <a:buNone/>
            </a:pPr>
            <a:endParaRPr lang="en-US" sz="2400">
              <a:highlight>
                <a:srgbClr val="FFFF00"/>
              </a:highlight>
              <a:ea typeface="Cambria"/>
            </a:endParaRPr>
          </a:p>
          <a:p>
            <a:pPr marL="0" indent="0">
              <a:buNone/>
            </a:pPr>
            <a:endParaRPr lang="en-US"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24A051-5350-0C55-9A26-84639ECEAED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IT21334306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sz="1600" b="1" cap="all">
                <a:solidFill>
                  <a:schemeClr val="tx1"/>
                </a:solidFill>
              </a:rPr>
              <a:t>Wathsala W.H.D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0F4D73-97DC-67A0-EFC8-4BC19C0A4068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9DC5D1-2318-0610-4CAC-40864114914E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301145-EA28-BD41-A80F-51D3C47672FF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4">
            <a:extLst>
              <a:ext uri="{FF2B5EF4-FFF2-40B4-BE49-F238E27FC236}">
                <a16:creationId xmlns:a16="http://schemas.microsoft.com/office/drawing/2014/main" id="{7913C020-E257-3888-15F0-F3C44DB2D395}"/>
              </a:ext>
            </a:extLst>
          </p:cNvPr>
          <p:cNvSpPr txBox="1">
            <a:spLocks/>
          </p:cNvSpPr>
          <p:nvPr/>
        </p:nvSpPr>
        <p:spPr>
          <a:xfrm>
            <a:off x="1059989" y="2595033"/>
            <a:ext cx="10933044" cy="836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>
                <a:latin typeface="Adobe Devanagari"/>
              </a:rPr>
              <a:t>Sub-Objectives</a:t>
            </a:r>
            <a:endParaRPr lang="en-US"/>
          </a:p>
          <a:p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23C243F-59BB-F76C-FAF0-B66E58B772C9}"/>
              </a:ext>
            </a:extLst>
          </p:cNvPr>
          <p:cNvSpPr txBox="1">
            <a:spLocks/>
          </p:cNvSpPr>
          <p:nvPr/>
        </p:nvSpPr>
        <p:spPr>
          <a:xfrm>
            <a:off x="1059989" y="3432773"/>
            <a:ext cx="10933044" cy="1024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Pedestrian safe</a:t>
            </a:r>
            <a:endParaRPr lang="en-US"/>
          </a:p>
          <a:p>
            <a:pPr>
              <a:buFont typeface="Arial"/>
              <a:buChar char="•"/>
            </a:pPr>
            <a:r>
              <a:rPr lang="en-US" sz="2400">
                <a:ea typeface="Cambria"/>
              </a:rPr>
              <a:t>Existing Systems</a:t>
            </a:r>
          </a:p>
          <a:p>
            <a:pPr marL="0" indent="0">
              <a:buFont typeface="Arial" pitchFamily="34" charset="0"/>
              <a:buNone/>
            </a:pPr>
            <a:endParaRPr lang="en-US" sz="2400">
              <a:highlight>
                <a:srgbClr val="FFFF00"/>
              </a:highlight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35631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0914 3d Black Computer Servers For Workstations Concept Stock Photo ...">
            <a:extLst>
              <a:ext uri="{FF2B5EF4-FFF2-40B4-BE49-F238E27FC236}">
                <a16:creationId xmlns:a16="http://schemas.microsoft.com/office/drawing/2014/main" id="{32888825-4082-64CB-CF9B-FCA0F6FB0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3000" contrast="6000"/>
                    </a14:imgEffect>
                  </a14:imgLayer>
                </a14:imgProps>
              </a:ext>
            </a:extLst>
          </a:blip>
          <a:srcRect l="741" t="8772" r="741" b="3509"/>
          <a:stretch/>
        </p:blipFill>
        <p:spPr>
          <a:xfrm>
            <a:off x="4400345" y="2284061"/>
            <a:ext cx="1551997" cy="106019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73" y="442383"/>
            <a:ext cx="10933044" cy="1217335"/>
          </a:xfrm>
        </p:spPr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Methodology</a:t>
            </a:r>
            <a:endParaRPr lang="en-US"/>
          </a:p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24A051-5350-0C55-9A26-84639ECEAED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IT21334306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sz="1600" b="1" cap="all">
                <a:solidFill>
                  <a:schemeClr val="tx1"/>
                </a:solidFill>
              </a:rPr>
              <a:t>Wathsala W.H.D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&lt;&lt;24-25J-165&gt;&gt;</a:t>
            </a:r>
            <a:endParaRPr lang="en-US" sz="1800" b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0F4D73-97DC-67A0-EFC8-4BC19C0A4068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9DC5D1-2318-0610-4CAC-40864114914E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301145-EA28-BD41-A80F-51D3C47672FF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EnforceCAM Traffic Enforcement Camera | Adaptive Recognition">
            <a:extLst>
              <a:ext uri="{FF2B5EF4-FFF2-40B4-BE49-F238E27FC236}">
                <a16:creationId xmlns:a16="http://schemas.microsoft.com/office/drawing/2014/main" id="{91F7D532-AA6D-9C6B-B4D8-DDF073B10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123" y="859215"/>
            <a:ext cx="1460501" cy="1439333"/>
          </a:xfrm>
          <a:prstGeom prst="rect">
            <a:avLst/>
          </a:prstGeom>
        </p:spPr>
      </p:pic>
      <p:pic>
        <p:nvPicPr>
          <p:cNvPr id="18" name="Picture 17" descr="Cloud database - free icon">
            <a:extLst>
              <a:ext uri="{FF2B5EF4-FFF2-40B4-BE49-F238E27FC236}">
                <a16:creationId xmlns:a16="http://schemas.microsoft.com/office/drawing/2014/main" id="{0A30ACD9-BECE-1F3A-9E19-9E72C2DB9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224" y="937486"/>
            <a:ext cx="1554314" cy="1448482"/>
          </a:xfrm>
          <a:prstGeom prst="rect">
            <a:avLst/>
          </a:prstGeom>
        </p:spPr>
      </p:pic>
      <p:pic>
        <p:nvPicPr>
          <p:cNvPr id="20" name="Picture 19" descr="Programming and coding - Kit8">
            <a:extLst>
              <a:ext uri="{FF2B5EF4-FFF2-40B4-BE49-F238E27FC236}">
                <a16:creationId xmlns:a16="http://schemas.microsoft.com/office/drawing/2014/main" id="{9DC9C6D8-7C0A-0FF7-11DB-00C7CE880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391" y="3986641"/>
            <a:ext cx="1547511" cy="121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9C98FEB-4540-0ED6-A098-E5F86E8E428C}"/>
              </a:ext>
            </a:extLst>
          </p:cNvPr>
          <p:cNvSpPr txBox="1"/>
          <p:nvPr/>
        </p:nvSpPr>
        <p:spPr>
          <a:xfrm>
            <a:off x="1241196" y="2419545"/>
            <a:ext cx="208960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ea typeface="Cambria"/>
              </a:rPr>
              <a:t>Violation Detection Cameras</a:t>
            </a:r>
          </a:p>
        </p:txBody>
      </p:sp>
      <p:pic>
        <p:nvPicPr>
          <p:cNvPr id="11" name="Graphic 10" descr="Arrow: Clockwise curve with solid fill">
            <a:extLst>
              <a:ext uri="{FF2B5EF4-FFF2-40B4-BE49-F238E27FC236}">
                <a16:creationId xmlns:a16="http://schemas.microsoft.com/office/drawing/2014/main" id="{5988AD02-6B6A-32DF-2BEB-828631E13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180000" flipH="1">
            <a:off x="1559939" y="2845625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052D87-1637-E98E-30F3-D26E4B82D7A2}"/>
              </a:ext>
            </a:extLst>
          </p:cNvPr>
          <p:cNvSpPr txBox="1"/>
          <p:nvPr/>
        </p:nvSpPr>
        <p:spPr>
          <a:xfrm>
            <a:off x="7494510" y="5329577"/>
            <a:ext cx="129752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ea typeface="Cambria"/>
              </a:rPr>
              <a:t>Detection Models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DC008-A4FE-DCC5-8755-56A996A32A5C}"/>
              </a:ext>
            </a:extLst>
          </p:cNvPr>
          <p:cNvSpPr txBox="1"/>
          <p:nvPr/>
        </p:nvSpPr>
        <p:spPr>
          <a:xfrm>
            <a:off x="1491853" y="5458366"/>
            <a:ext cx="130755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ea typeface="Cambria"/>
              </a:rPr>
              <a:t>Processing Unit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2558C2-A70F-89F6-0C71-17A379153EAF}"/>
              </a:ext>
            </a:extLst>
          </p:cNvPr>
          <p:cNvSpPr txBox="1"/>
          <p:nvPr/>
        </p:nvSpPr>
        <p:spPr>
          <a:xfrm>
            <a:off x="8174322" y="2548335"/>
            <a:ext cx="83391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ea typeface="Cambria"/>
              </a:rPr>
              <a:t>Database</a:t>
            </a:r>
            <a:endParaRPr lang="en-US" dirty="0"/>
          </a:p>
        </p:txBody>
      </p:sp>
      <p:pic>
        <p:nvPicPr>
          <p:cNvPr id="22" name="Picture 21" descr="What is Data Processing?">
            <a:extLst>
              <a:ext uri="{FF2B5EF4-FFF2-40B4-BE49-F238E27FC236}">
                <a16:creationId xmlns:a16="http://schemas.microsoft.com/office/drawing/2014/main" id="{1367882F-2CAA-079A-013C-53EECE789E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3015" y="3986479"/>
            <a:ext cx="1706451" cy="1203237"/>
          </a:xfrm>
          <a:prstGeom prst="rect">
            <a:avLst/>
          </a:prstGeom>
        </p:spPr>
      </p:pic>
      <p:pic>
        <p:nvPicPr>
          <p:cNvPr id="23" name="Graphic 22" descr="Arrow: Clockwise curve with solid fill">
            <a:extLst>
              <a:ext uri="{FF2B5EF4-FFF2-40B4-BE49-F238E27FC236}">
                <a16:creationId xmlns:a16="http://schemas.microsoft.com/office/drawing/2014/main" id="{CE6798FA-16BA-95C1-8B5F-70C80AD06C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060000" flipH="1">
            <a:off x="3545433" y="3532498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A4D849-141C-6F92-D5E3-1811EA2AF5BE}"/>
              </a:ext>
            </a:extLst>
          </p:cNvPr>
          <p:cNvSpPr txBox="1"/>
          <p:nvPr/>
        </p:nvSpPr>
        <p:spPr>
          <a:xfrm>
            <a:off x="4676408" y="3428390"/>
            <a:ext cx="104687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ea typeface="Cambria"/>
              </a:rPr>
              <a:t>Main Server</a:t>
            </a:r>
            <a:endParaRPr lang="en-US"/>
          </a:p>
        </p:txBody>
      </p:sp>
      <p:pic>
        <p:nvPicPr>
          <p:cNvPr id="25" name="Graphic 24" descr="Arrow: Clockwise curve with solid fill">
            <a:extLst>
              <a:ext uri="{FF2B5EF4-FFF2-40B4-BE49-F238E27FC236}">
                <a16:creationId xmlns:a16="http://schemas.microsoft.com/office/drawing/2014/main" id="{B60616B8-44D8-BC8B-4566-29AA6D0FAC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320000" flipH="1" flipV="1">
            <a:off x="6180622" y="3048637"/>
            <a:ext cx="671087" cy="1106453"/>
          </a:xfrm>
          <a:prstGeom prst="rect">
            <a:avLst/>
          </a:prstGeom>
        </p:spPr>
      </p:pic>
      <p:pic>
        <p:nvPicPr>
          <p:cNvPr id="26" name="Graphic 25" descr="Arrow: Clockwise curve with solid fill">
            <a:extLst>
              <a:ext uri="{FF2B5EF4-FFF2-40B4-BE49-F238E27FC236}">
                <a16:creationId xmlns:a16="http://schemas.microsoft.com/office/drawing/2014/main" id="{B9BE5EFF-7EA6-DA5F-6F72-D7D447E89E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540000" flipH="1" flipV="1">
            <a:off x="9100012" y="4354656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3BE571-9381-5699-B9D2-C43DC1D8C4B4}"/>
              </a:ext>
            </a:extLst>
          </p:cNvPr>
          <p:cNvSpPr txBox="1"/>
          <p:nvPr/>
        </p:nvSpPr>
        <p:spPr>
          <a:xfrm>
            <a:off x="10291851" y="5459919"/>
            <a:ext cx="1648450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ea typeface="Cambria"/>
              </a:rPr>
              <a:t>Crossing line  Violation &amp; Backup camera  System</a:t>
            </a:r>
            <a:endParaRPr lang="en-US"/>
          </a:p>
        </p:txBody>
      </p:sp>
      <p:pic>
        <p:nvPicPr>
          <p:cNvPr id="28" name="Picture 27" descr="It systems Generic color outline icon">
            <a:extLst>
              <a:ext uri="{FF2B5EF4-FFF2-40B4-BE49-F238E27FC236}">
                <a16:creationId xmlns:a16="http://schemas.microsoft.com/office/drawing/2014/main" id="{568EDEAB-F354-65C5-04F9-963EE01F9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4680" y="3807654"/>
            <a:ext cx="1548744" cy="1518664"/>
          </a:xfrm>
          <a:prstGeom prst="rect">
            <a:avLst/>
          </a:prstGeom>
        </p:spPr>
      </p:pic>
      <p:pic>
        <p:nvPicPr>
          <p:cNvPr id="31" name="Graphic 30" descr="Arrow: Straight with solid fill">
            <a:extLst>
              <a:ext uri="{FF2B5EF4-FFF2-40B4-BE49-F238E27FC236}">
                <a16:creationId xmlns:a16="http://schemas.microsoft.com/office/drawing/2014/main" id="{99C6B21D-974E-EB04-E6F3-FF6AC55AD9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7744327" y="2991851"/>
            <a:ext cx="764005" cy="443164"/>
          </a:xfrm>
          <a:prstGeom prst="rect">
            <a:avLst/>
          </a:prstGeom>
        </p:spPr>
      </p:pic>
      <p:pic>
        <p:nvPicPr>
          <p:cNvPr id="32" name="Graphic 31" descr="Arrow: Straight with solid fill">
            <a:extLst>
              <a:ext uri="{FF2B5EF4-FFF2-40B4-BE49-F238E27FC236}">
                <a16:creationId xmlns:a16="http://schemas.microsoft.com/office/drawing/2014/main" id="{7DF6A193-ED8D-B51A-3325-60DA9B55B5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-5400000">
            <a:off x="7744327" y="3122193"/>
            <a:ext cx="764005" cy="4431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6D08F1-1788-865A-9E75-27E255053596}"/>
              </a:ext>
            </a:extLst>
          </p:cNvPr>
          <p:cNvSpPr txBox="1"/>
          <p:nvPr/>
        </p:nvSpPr>
        <p:spPr>
          <a:xfrm>
            <a:off x="2300170" y="3087495"/>
            <a:ext cx="129752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Cambria"/>
              </a:rPr>
              <a:t>Capture Violation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774EE3-7549-D44B-3F8D-AA169C9F580B}"/>
              </a:ext>
            </a:extLst>
          </p:cNvPr>
          <p:cNvSpPr txBox="1"/>
          <p:nvPr/>
        </p:nvSpPr>
        <p:spPr>
          <a:xfrm>
            <a:off x="3733933" y="4330758"/>
            <a:ext cx="129752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Cambria"/>
              </a:rPr>
              <a:t>Capture Violation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B37DE-B08E-E8E8-DA19-96CEB00EC2C3}"/>
              </a:ext>
            </a:extLst>
          </p:cNvPr>
          <p:cNvSpPr txBox="1"/>
          <p:nvPr/>
        </p:nvSpPr>
        <p:spPr>
          <a:xfrm>
            <a:off x="5729169" y="4029968"/>
            <a:ext cx="129752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Cambria"/>
              </a:rPr>
              <a:t>Analize frames for  violations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AD8502-CF32-8DC9-5DE2-61144417F667}"/>
              </a:ext>
            </a:extLst>
          </p:cNvPr>
          <p:cNvSpPr txBox="1"/>
          <p:nvPr/>
        </p:nvSpPr>
        <p:spPr>
          <a:xfrm>
            <a:off x="8356064" y="3047389"/>
            <a:ext cx="129752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Cambria"/>
              </a:rPr>
              <a:t>Violation Data Records</a:t>
            </a:r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79C761-0AF9-CE16-6A30-87F70CC460AF}"/>
              </a:ext>
            </a:extLst>
          </p:cNvPr>
          <p:cNvSpPr txBox="1"/>
          <p:nvPr/>
        </p:nvSpPr>
        <p:spPr>
          <a:xfrm>
            <a:off x="8917538" y="4110179"/>
            <a:ext cx="129752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Cambria"/>
              </a:rPr>
              <a:t>Send violation Footages</a:t>
            </a:r>
          </a:p>
        </p:txBody>
      </p:sp>
    </p:spTree>
    <p:extLst>
      <p:ext uri="{BB962C8B-B14F-4D97-AF65-F5344CB8AC3E}">
        <p14:creationId xmlns:p14="http://schemas.microsoft.com/office/powerpoint/2010/main" val="247362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E323-BD9D-4822-8D07-73AD99482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495" y="197338"/>
            <a:ext cx="10491305" cy="803205"/>
          </a:xfrm>
        </p:spPr>
        <p:txBody>
          <a:bodyPr>
            <a:normAutofit/>
          </a:bodyPr>
          <a:lstStyle/>
          <a:p>
            <a:r>
              <a:rPr lang="en-US" b="1">
                <a:latin typeface="Adobe Devanagari"/>
              </a:rPr>
              <a:t>Technology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7F659-C721-4554-BF5B-08FA37D0A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495" y="1714288"/>
            <a:ext cx="2597767" cy="100079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800">
                <a:ea typeface="Cambria"/>
              </a:rPr>
              <a:t>Open CV</a:t>
            </a:r>
          </a:p>
          <a:p>
            <a:r>
              <a:rPr lang="en-US" sz="2800">
                <a:ea typeface="Cambria"/>
              </a:rPr>
              <a:t>Python</a:t>
            </a:r>
          </a:p>
          <a:p>
            <a:endParaRPr lang="en-US" sz="2800">
              <a:ea typeface="Cambria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A9E099-C174-4DAA-073A-5A9E0BC3029E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7771AA-1F22-FCBA-F340-F341516BC4A3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514917-8A1F-0CB0-F7B5-9B2A53735FD3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yellow and blue snake with gears&#10;&#10;Description automatically generated">
            <a:extLst>
              <a:ext uri="{FF2B5EF4-FFF2-40B4-BE49-F238E27FC236}">
                <a16:creationId xmlns:a16="http://schemas.microsoft.com/office/drawing/2014/main" id="{46837A85-F0C7-1D2F-AD31-D5AE405CC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7079" t="-7102" r="4652" b="-7150"/>
          <a:stretch/>
        </p:blipFill>
        <p:spPr>
          <a:xfrm>
            <a:off x="4065173" y="1267127"/>
            <a:ext cx="4445208" cy="2551472"/>
          </a:xfrm>
          <a:prstGeom prst="rect">
            <a:avLst/>
          </a:prstGeom>
        </p:spPr>
      </p:pic>
      <p:pic>
        <p:nvPicPr>
          <p:cNvPr id="12" name="Picture 11" descr="A logo with a red green blue and black text&#10;&#10;Description automatically generated">
            <a:extLst>
              <a:ext uri="{FF2B5EF4-FFF2-40B4-BE49-F238E27FC236}">
                <a16:creationId xmlns:a16="http://schemas.microsoft.com/office/drawing/2014/main" id="{CBCEA73F-2F10-75DF-D9EE-09472D896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bright="2000" contrast="1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2533" t="5381" r="15467" b="4484"/>
          <a:stretch/>
        </p:blipFill>
        <p:spPr>
          <a:xfrm>
            <a:off x="8510563" y="4075333"/>
            <a:ext cx="2637138" cy="19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73" y="442383"/>
            <a:ext cx="10933044" cy="842198"/>
          </a:xfrm>
        </p:spPr>
        <p:txBody>
          <a:bodyPr>
            <a:normAutofit/>
          </a:bodyPr>
          <a:lstStyle/>
          <a:p>
            <a:r>
              <a:rPr lang="en-US" b="1">
                <a:latin typeface="Adobe Devanagari"/>
              </a:rPr>
              <a:t>Functional Requirements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24A051-5350-0C55-9A26-84639ECEAED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IT21334306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sz="1600" b="1" cap="all" err="1">
                <a:solidFill>
                  <a:schemeClr val="tx1"/>
                </a:solidFill>
              </a:rPr>
              <a:t>Wathsala</a:t>
            </a:r>
            <a:r>
              <a:rPr lang="en-US" sz="1600" b="1" cap="all">
                <a:solidFill>
                  <a:schemeClr val="tx1"/>
                </a:solidFill>
              </a:rPr>
              <a:t> W.H.D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0F4D73-97DC-67A0-EFC8-4BC19C0A4068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9DC5D1-2318-0610-4CAC-40864114914E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301145-EA28-BD41-A80F-51D3C47672FF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4">
            <a:extLst>
              <a:ext uri="{FF2B5EF4-FFF2-40B4-BE49-F238E27FC236}">
                <a16:creationId xmlns:a16="http://schemas.microsoft.com/office/drawing/2014/main" id="{7913C020-E257-3888-15F0-F3C44DB2D395}"/>
              </a:ext>
            </a:extLst>
          </p:cNvPr>
          <p:cNvSpPr txBox="1">
            <a:spLocks/>
          </p:cNvSpPr>
          <p:nvPr/>
        </p:nvSpPr>
        <p:spPr>
          <a:xfrm>
            <a:off x="1059989" y="2595033"/>
            <a:ext cx="10933044" cy="836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1">
                <a:latin typeface="Adobe Devanagari"/>
              </a:rPr>
              <a:t>Non-Functional Requirements</a:t>
            </a:r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23C243F-59BB-F76C-FAF0-B66E58B772C9}"/>
              </a:ext>
            </a:extLst>
          </p:cNvPr>
          <p:cNvSpPr txBox="1">
            <a:spLocks/>
          </p:cNvSpPr>
          <p:nvPr/>
        </p:nvSpPr>
        <p:spPr>
          <a:xfrm>
            <a:off x="1059989" y="3432773"/>
            <a:ext cx="10933044" cy="1657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Security</a:t>
            </a:r>
            <a:endParaRPr lang="en-US" sz="2400" dirty="0">
              <a:ea typeface="Cambria"/>
            </a:endParaRPr>
          </a:p>
          <a:p>
            <a:pPr>
              <a:buFont typeface="Arial"/>
              <a:buChar char="•"/>
            </a:pPr>
            <a:r>
              <a:rPr lang="en-US" sz="2400" dirty="0">
                <a:ea typeface="Cambria"/>
              </a:rPr>
              <a:t>Speed &amp; Performance</a:t>
            </a:r>
          </a:p>
          <a:p>
            <a:pPr>
              <a:buFont typeface="Arial"/>
              <a:buChar char="•"/>
            </a:pPr>
            <a:r>
              <a:rPr lang="en-US" sz="2400" dirty="0">
                <a:ea typeface="Cambria"/>
              </a:rPr>
              <a:t>Reliability</a:t>
            </a:r>
          </a:p>
          <a:p>
            <a:pPr marL="0" indent="0">
              <a:buFont typeface="Arial" pitchFamily="34" charset="0"/>
              <a:buNone/>
            </a:pPr>
            <a:endParaRPr lang="en-US" sz="2400">
              <a:highlight>
                <a:srgbClr val="FFFF00"/>
              </a:highlight>
              <a:ea typeface="Cambria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B8156877-DFB8-D22C-DDB3-E38CDCC4C366}"/>
              </a:ext>
            </a:extLst>
          </p:cNvPr>
          <p:cNvSpPr txBox="1">
            <a:spLocks/>
          </p:cNvSpPr>
          <p:nvPr/>
        </p:nvSpPr>
        <p:spPr>
          <a:xfrm>
            <a:off x="1059988" y="1580526"/>
            <a:ext cx="10933044" cy="1024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400" dirty="0">
                <a:ea typeface="Cambria"/>
              </a:rPr>
              <a:t>The system should detect vehicles ignoring pedestrian signals.</a:t>
            </a:r>
          </a:p>
          <a:p>
            <a:pPr>
              <a:buFont typeface="Arial"/>
              <a:buChar char="•"/>
            </a:pPr>
            <a:r>
              <a:rPr lang="en-US" sz="2400" dirty="0">
                <a:ea typeface="Cambria"/>
              </a:rPr>
              <a:t>Cameras should capture clear images of the violating vehicles &amp; drivers</a:t>
            </a:r>
          </a:p>
          <a:p>
            <a:pPr marL="0" indent="0">
              <a:buNone/>
            </a:pPr>
            <a:endParaRPr lang="en-US" sz="2400" dirty="0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101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73" y="442383"/>
            <a:ext cx="10933044" cy="842198"/>
          </a:xfrm>
        </p:spPr>
        <p:txBody>
          <a:bodyPr>
            <a:normAutofit/>
          </a:bodyPr>
          <a:lstStyle/>
          <a:p>
            <a:r>
              <a:rPr lang="en-US" b="1">
                <a:latin typeface="Adobe Devanagari"/>
              </a:rPr>
              <a:t>Gantt Chart</a:t>
            </a:r>
            <a:endParaRPr lang="en-US">
              <a:latin typeface="Adobe Devanagari"/>
            </a:endParaRPr>
          </a:p>
          <a:p>
            <a:endParaRPr lang="en-US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24A051-5350-0C55-9A26-84639ECEAED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IT21334306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sz="1600" b="1" cap="all" err="1">
                <a:solidFill>
                  <a:schemeClr val="tx1"/>
                </a:solidFill>
              </a:rPr>
              <a:t>Wathsala</a:t>
            </a:r>
            <a:r>
              <a:rPr lang="en-US" sz="1600" b="1" cap="all">
                <a:solidFill>
                  <a:schemeClr val="tx1"/>
                </a:solidFill>
              </a:rPr>
              <a:t> W.H.D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0F4D73-97DC-67A0-EFC8-4BC19C0A4068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9DC5D1-2318-0610-4CAC-40864114914E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301145-EA28-BD41-A80F-51D3C47672FF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screenshot of a project schedule&#10;&#10;Description automatically generated">
            <a:extLst>
              <a:ext uri="{FF2B5EF4-FFF2-40B4-BE49-F238E27FC236}">
                <a16:creationId xmlns:a16="http://schemas.microsoft.com/office/drawing/2014/main" id="{84A5D69D-2A44-552D-DB37-48C96098E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093" y="1019908"/>
            <a:ext cx="8487505" cy="536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1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42" y="-3094"/>
            <a:ext cx="10933044" cy="842198"/>
          </a:xfrm>
        </p:spPr>
        <p:txBody>
          <a:bodyPr>
            <a:normAutofit/>
          </a:bodyPr>
          <a:lstStyle/>
          <a:p>
            <a:r>
              <a:rPr lang="en-US" b="1">
                <a:latin typeface="Adobe Devanagari"/>
              </a:rPr>
              <a:t>References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24A051-5350-0C55-9A26-84639ECEAED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IT21334306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sz="1600" b="1" cap="all" err="1">
                <a:solidFill>
                  <a:schemeClr val="tx1"/>
                </a:solidFill>
              </a:rPr>
              <a:t>Wathsala</a:t>
            </a:r>
            <a:r>
              <a:rPr lang="en-US" sz="1600" b="1" cap="all">
                <a:solidFill>
                  <a:schemeClr val="tx1"/>
                </a:solidFill>
              </a:rPr>
              <a:t> W.H.D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0F4D73-97DC-67A0-EFC8-4BC19C0A4068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9DC5D1-2318-0610-4CAC-40864114914E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301145-EA28-BD41-A80F-51D3C47672FF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2F03C8C-99B3-40E8-E689-4896595F6C21}"/>
              </a:ext>
            </a:extLst>
          </p:cNvPr>
          <p:cNvSpPr txBox="1"/>
          <p:nvPr/>
        </p:nvSpPr>
        <p:spPr>
          <a:xfrm>
            <a:off x="2645508" y="1406769"/>
            <a:ext cx="655710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>
                <a:ea typeface="+mn-lt"/>
                <a:cs typeface="+mn-lt"/>
                <a:hlinkClick r:id="rId2"/>
              </a:rPr>
              <a:t>https://www.researchgate.net/search.Search.html?query=traffic+detection&amp;type=publication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  <a:hlinkClick r:id="rId3"/>
              </a:rPr>
              <a:t>https://www.researchgate.net/publication/382121395_Traffic_Object_Detection_and_Recognition_Systems</a:t>
            </a:r>
            <a:endParaRPr lang="en-US">
              <a:ea typeface="+mn-lt"/>
              <a:cs typeface="+mn-lt"/>
            </a:endParaRPr>
          </a:p>
          <a:p>
            <a:endParaRPr lang="en-US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94934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mbria"/>
                <a:ea typeface="Cambria"/>
                <a:cs typeface="Times New Roman"/>
              </a:rPr>
              <a:t>IT21327926 | </a:t>
            </a:r>
            <a:r>
              <a:rPr lang="en-US" err="1">
                <a:latin typeface="Cambria"/>
                <a:ea typeface="Cambria"/>
                <a:cs typeface="Times New Roman"/>
              </a:rPr>
              <a:t>Mahindapala.g.h.n.k</a:t>
            </a:r>
          </a:p>
          <a:p>
            <a:endParaRPr lang="en-US">
              <a:latin typeface="Cambria"/>
              <a:ea typeface="Cambria"/>
              <a:cs typeface="Times New Roman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0475" y="4193086"/>
            <a:ext cx="10363200" cy="1356622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tx1"/>
                </a:solidFill>
                <a:latin typeface="Cambria"/>
                <a:ea typeface="Cambria"/>
                <a:cs typeface="Arial"/>
              </a:rPr>
              <a:t>BSc (Hons) Degree in Information BSc (Hons) Degree in Information Technology</a:t>
            </a:r>
          </a:p>
          <a:p>
            <a:r>
              <a:rPr lang="en-US" sz="1600">
                <a:solidFill>
                  <a:schemeClr val="tx1"/>
                </a:solidFill>
                <a:latin typeface="Cambria"/>
                <a:ea typeface="Cambria"/>
                <a:cs typeface="Arial"/>
              </a:rPr>
              <a:t>Specialized in Information Technology</a:t>
            </a:r>
            <a:endParaRPr lang="en-US" sz="1600">
              <a:solidFill>
                <a:schemeClr val="tx1"/>
              </a:solidFill>
              <a:latin typeface="Cambria"/>
              <a:ea typeface="Cambria"/>
            </a:endParaRPr>
          </a:p>
          <a:p>
            <a:endParaRPr lang="en-US" sz="1600">
              <a:solidFill>
                <a:schemeClr val="tx1"/>
              </a:solidFill>
              <a:latin typeface="Cambria"/>
              <a:ea typeface="Cambria"/>
              <a:cs typeface="Arial"/>
            </a:endParaRPr>
          </a:p>
          <a:p>
            <a:endParaRPr lang="en-US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IT2127926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Mahindapala.G.H.N.K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</a:t>
            </a:r>
            <a:r>
              <a:rPr lang="en-US">
                <a:solidFill>
                  <a:schemeClr val="tx1"/>
                </a:solidFill>
              </a:rPr>
              <a:t>24-25J-165</a:t>
            </a:r>
            <a:r>
              <a:rPr lang="en-US" sz="1800" b="0">
                <a:solidFill>
                  <a:schemeClr val="tx1"/>
                </a:solidFill>
              </a:rPr>
              <a:t>&gt;&gt;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C79AD7-BBDE-3CB8-3A73-02FB9C718634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426EF36-CBCB-B6F0-16B9-E21E4964B31C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BCF2C7-26D5-4596-19D7-9F3D767AFBF9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person standing on stairs&#10;&#10;Description automatically generated">
            <a:extLst>
              <a:ext uri="{FF2B5EF4-FFF2-40B4-BE49-F238E27FC236}">
                <a16:creationId xmlns:a16="http://schemas.microsoft.com/office/drawing/2014/main" id="{244B5B48-8BD3-5176-5B57-73C5A9A2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39" t="4487" r="4196" b="24359"/>
          <a:stretch/>
        </p:blipFill>
        <p:spPr>
          <a:xfrm>
            <a:off x="10074690" y="57425"/>
            <a:ext cx="2059903" cy="24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>
                <a:latin typeface="Cambria"/>
                <a:ea typeface="Cambria"/>
              </a:rPr>
              <a:t>Background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4800" y="1783522"/>
            <a:ext cx="9144001" cy="3293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 </a:t>
            </a:r>
            <a:r>
              <a:rPr lang="en-US" sz="2800">
                <a:ea typeface="+mn-lt"/>
                <a:cs typeface="+mn-lt"/>
              </a:rPr>
              <a:t>Urban Traffic Growth</a:t>
            </a:r>
            <a:endParaRPr lang="en-US" sz="2800">
              <a:ea typeface="Cambria"/>
            </a:endParaRPr>
          </a:p>
          <a:p>
            <a:r>
              <a:rPr lang="en-US" sz="2800">
                <a:ea typeface="+mn-lt"/>
                <a:cs typeface="+mn-lt"/>
              </a:rPr>
              <a:t> Need for Real-time Updates</a:t>
            </a:r>
            <a:endParaRPr lang="en-US" sz="2800">
              <a:ea typeface="Cambria"/>
            </a:endParaRPr>
          </a:p>
          <a:p>
            <a:r>
              <a:rPr lang="en-US" sz="2800">
                <a:ea typeface="+mn-lt"/>
                <a:cs typeface="+mn-lt"/>
              </a:rPr>
              <a:t> High Violation Rates</a:t>
            </a:r>
            <a:endParaRPr lang="en-US" sz="2800">
              <a:ea typeface="Cambria"/>
            </a:endParaRPr>
          </a:p>
          <a:p>
            <a:r>
              <a:rPr lang="en-US" sz="2800">
                <a:ea typeface="+mn-lt"/>
                <a:cs typeface="+mn-lt"/>
              </a:rPr>
              <a:t> Tech Solutions</a:t>
            </a:r>
            <a:endParaRPr lang="en-US" sz="2800">
              <a:ea typeface="Cambria"/>
            </a:endParaRPr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  <a:p>
            <a:pPr marL="0" indent="0">
              <a:buNone/>
            </a:pPr>
            <a:endParaRPr lang="en-US">
              <a:highlight>
                <a:srgbClr val="FFFF00"/>
              </a:highlight>
              <a:ea typeface="Cambri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4B694C-9797-B39A-2014-A09C0EF7DE8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IT2127926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Mahindapala.G.H.N.K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</a:t>
            </a:r>
            <a:r>
              <a:rPr lang="en-US">
                <a:solidFill>
                  <a:schemeClr val="tx1"/>
                </a:solidFill>
              </a:rPr>
              <a:t>24-25J-165</a:t>
            </a:r>
            <a:r>
              <a:rPr lang="en-US" sz="1800" b="0">
                <a:solidFill>
                  <a:schemeClr val="tx1"/>
                </a:solidFill>
              </a:rPr>
              <a:t>&gt;&gt;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04AFD3D-C28B-A89C-4A33-4D243DF03D8D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D24E35-4D39-C797-2DB3-3D94E2AFCFE3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1EE045-1194-12A9-B8DA-D638941514B7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cartoon of a city&#10;&#10;Description automatically generated">
            <a:extLst>
              <a:ext uri="{FF2B5EF4-FFF2-40B4-BE49-F238E27FC236}">
                <a16:creationId xmlns:a16="http://schemas.microsoft.com/office/drawing/2014/main" id="{364C6080-6342-7AD5-3D56-CD8DEDE1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90" t="1355" r="2005" b="8064"/>
          <a:stretch/>
        </p:blipFill>
        <p:spPr>
          <a:xfrm>
            <a:off x="6876774" y="1769607"/>
            <a:ext cx="3855782" cy="372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9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>
                <a:latin typeface="Adobe Devanagari"/>
              </a:rPr>
              <a:t>Research Problem</a:t>
            </a:r>
            <a:endParaRPr lang="en-US" sz="5400" b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017" y="1198217"/>
            <a:ext cx="10193131" cy="43643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800">
              <a:ea typeface="+mn-lt"/>
              <a:cs typeface="+mn-lt"/>
            </a:endParaRPr>
          </a:p>
          <a:p>
            <a:r>
              <a:rPr lang="en-US" sz="2800">
                <a:ea typeface="+mn-lt"/>
                <a:cs typeface="+mn-lt"/>
              </a:rPr>
              <a:t>Ensuring Data Accuracy</a:t>
            </a:r>
            <a:endParaRPr lang="en-US" sz="2800">
              <a:ea typeface="Cambria"/>
            </a:endParaRPr>
          </a:p>
          <a:p>
            <a:pPr marL="0" indent="0">
              <a:buNone/>
            </a:pPr>
            <a:endParaRPr lang="en-US" sz="2800">
              <a:ea typeface="+mn-lt"/>
              <a:cs typeface="+mn-lt"/>
            </a:endParaRPr>
          </a:p>
          <a:p>
            <a:r>
              <a:rPr lang="en-US" sz="2800">
                <a:ea typeface="+mn-lt"/>
                <a:cs typeface="+mn-lt"/>
              </a:rPr>
              <a:t>System Integration Challenges</a:t>
            </a:r>
          </a:p>
          <a:p>
            <a:endParaRPr lang="en-US" sz="2800">
              <a:ea typeface="+mn-lt"/>
              <a:cs typeface="+mn-lt"/>
            </a:endParaRPr>
          </a:p>
          <a:p>
            <a:r>
              <a:rPr lang="en-US" sz="2800">
                <a:ea typeface="+mn-lt"/>
                <a:cs typeface="+mn-lt"/>
              </a:rPr>
              <a:t>Privacy and Security Issues</a:t>
            </a:r>
            <a:endParaRPr lang="en-US" sz="2800">
              <a:ea typeface="Cambria"/>
            </a:endParaRPr>
          </a:p>
          <a:p>
            <a:pPr marL="0" indent="0">
              <a:buNone/>
            </a:pPr>
            <a:endParaRPr lang="en-US">
              <a:highlight>
                <a:srgbClr val="FFFF00"/>
              </a:highlight>
              <a:ea typeface="Cambri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FC7A1F-7FDF-426C-13EE-6D4483B9045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IT2127926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Mahindapala.G.H.N.K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</a:t>
            </a:r>
            <a:r>
              <a:rPr lang="en-US">
                <a:solidFill>
                  <a:schemeClr val="tx1"/>
                </a:solidFill>
              </a:rPr>
              <a:t>24-25J-165</a:t>
            </a:r>
            <a:r>
              <a:rPr lang="en-US" sz="1800" b="0">
                <a:solidFill>
                  <a:schemeClr val="tx1"/>
                </a:solidFill>
              </a:rPr>
              <a:t>&gt;&gt;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2AA901-0E26-CA39-6EAC-8252DACD95F2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6E2B51-E265-796C-783A-282ECE2637C7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0F5B75-FCB2-B12A-4129-C33EE02AF05B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person with a question mark above her head&#10;&#10;Description automatically generated">
            <a:extLst>
              <a:ext uri="{FF2B5EF4-FFF2-40B4-BE49-F238E27FC236}">
                <a16:creationId xmlns:a16="http://schemas.microsoft.com/office/drawing/2014/main" id="{384E8068-CFA8-1959-5F09-AEECDD99D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507" y="1713948"/>
            <a:ext cx="4121332" cy="45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9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12D34-3D04-E0E6-889E-7F05F0EAD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dobe Devanagari"/>
              </a:rPr>
              <a:t>Research Gap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9F0BA1-1164-20E3-F39A-42AFC5DBEFE6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IT2127926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Mahindapala.G.H.N.K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</a:t>
            </a:r>
            <a:r>
              <a:rPr lang="en-US">
                <a:solidFill>
                  <a:schemeClr val="tx1"/>
                </a:solidFill>
              </a:rPr>
              <a:t>24-25J-165</a:t>
            </a:r>
            <a:r>
              <a:rPr lang="en-US" sz="1800" b="0">
                <a:solidFill>
                  <a:schemeClr val="tx1"/>
                </a:solidFill>
              </a:rPr>
              <a:t>&gt;&gt;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3CAEAC-38AB-469A-408F-B0F91C6EADB5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02A768-A607-753A-A0B6-94F32B0494FE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ACC6EB-C345-A8D6-EC9F-59E508EE5E61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240C02-7A80-C5FD-E874-FF970C67A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400016"/>
              </p:ext>
            </p:extLst>
          </p:nvPr>
        </p:nvGraphicFramePr>
        <p:xfrm>
          <a:off x="1910521" y="1380434"/>
          <a:ext cx="8941901" cy="353747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16450">
                  <a:extLst>
                    <a:ext uri="{9D8B030D-6E8A-4147-A177-3AD203B41FA5}">
                      <a16:colId xmlns:a16="http://schemas.microsoft.com/office/drawing/2014/main" val="1896290078"/>
                    </a:ext>
                  </a:extLst>
                </a:gridCol>
                <a:gridCol w="1390223">
                  <a:extLst>
                    <a:ext uri="{9D8B030D-6E8A-4147-A177-3AD203B41FA5}">
                      <a16:colId xmlns:a16="http://schemas.microsoft.com/office/drawing/2014/main" val="61672516"/>
                    </a:ext>
                  </a:extLst>
                </a:gridCol>
                <a:gridCol w="1359998">
                  <a:extLst>
                    <a:ext uri="{9D8B030D-6E8A-4147-A177-3AD203B41FA5}">
                      <a16:colId xmlns:a16="http://schemas.microsoft.com/office/drawing/2014/main" val="3265019401"/>
                    </a:ext>
                  </a:extLst>
                </a:gridCol>
                <a:gridCol w="1254224">
                  <a:extLst>
                    <a:ext uri="{9D8B030D-6E8A-4147-A177-3AD203B41FA5}">
                      <a16:colId xmlns:a16="http://schemas.microsoft.com/office/drawing/2014/main" val="481773242"/>
                    </a:ext>
                  </a:extLst>
                </a:gridCol>
                <a:gridCol w="2021006">
                  <a:extLst>
                    <a:ext uri="{9D8B030D-6E8A-4147-A177-3AD203B41FA5}">
                      <a16:colId xmlns:a16="http://schemas.microsoft.com/office/drawing/2014/main" val="1851670135"/>
                    </a:ext>
                  </a:extLst>
                </a:gridCol>
              </a:tblGrid>
              <a:tr h="92489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tx1"/>
                          </a:solidFill>
                        </a:rPr>
                        <a:t>Aspect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System A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System B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1" i="0" u="none" strike="noStrike" noProof="0">
                        <a:solidFill>
                          <a:schemeClr val="tx1"/>
                        </a:solidFill>
                        <a:latin typeface="Cambri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System C</a:t>
                      </a:r>
                    </a:p>
                    <a:p>
                      <a:pPr lvl="0" algn="ctr">
                        <a:buNone/>
                      </a:pPr>
                      <a:endParaRPr lang="en-US" sz="1800" b="1" i="0" u="none" strike="noStrike" noProof="0">
                        <a:solidFill>
                          <a:schemeClr val="tx1"/>
                        </a:solidFill>
                        <a:latin typeface="Cambria"/>
                      </a:endParaRPr>
                    </a:p>
                    <a:p>
                      <a:pPr lvl="0"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mbria"/>
                        </a:rPr>
                        <a:t>Our Project</a:t>
                      </a:r>
                    </a:p>
                    <a:p>
                      <a:pPr lvl="0"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500062"/>
                  </a:ext>
                </a:extLst>
              </a:tr>
              <a:tr h="87086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mbria"/>
                        </a:rPr>
                        <a:t>Real-time Traffic Data Integration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486517"/>
                  </a:ext>
                </a:extLst>
              </a:tr>
              <a:tr h="87086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mbria"/>
                        </a:rPr>
                        <a:t>Automated Vehicle Profiling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091045"/>
                  </a:ext>
                </a:extLst>
              </a:tr>
              <a:tr h="87086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mbria"/>
                        </a:rPr>
                        <a:t>Comprehensive Violation Reporting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990151"/>
                  </a:ext>
                </a:extLst>
              </a:tr>
            </a:tbl>
          </a:graphicData>
        </a:graphic>
      </p:graphicFrame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3319C98F-68ED-FC52-F7A4-5A16D86DD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1670" y="2496930"/>
            <a:ext cx="395357" cy="340140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23166CE0-6CDE-0AC8-DDCA-4779DDA82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4544" y="2496240"/>
            <a:ext cx="340140" cy="351183"/>
          </a:xfrm>
          <a:prstGeom prst="rect">
            <a:avLst/>
          </a:prstGeom>
        </p:spPr>
      </p:pic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FC0C657C-9D1A-CE75-BDC1-8502E40EA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0018" y="4341191"/>
            <a:ext cx="395357" cy="34014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96F48A6F-95AD-9E53-893F-1F54D8F4E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1670" y="4341191"/>
            <a:ext cx="395357" cy="34014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009C2E23-3E6E-3BBD-1E11-6CFEDFEC4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2104" y="2496929"/>
            <a:ext cx="395357" cy="340140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73AF8781-B675-BEA0-307C-254A00768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2104" y="3424581"/>
            <a:ext cx="395357" cy="34014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EC15C9ED-4034-08C1-DEED-642A23663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9413" y="4329457"/>
            <a:ext cx="340140" cy="351183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21E15C7B-50A9-C2B7-C09C-41DFC2FBA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9413" y="3412848"/>
            <a:ext cx="340140" cy="351183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9A53C237-FBFB-6123-6B32-362D99C5A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9413" y="2485196"/>
            <a:ext cx="340140" cy="351183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403612FD-D8A2-3C48-E099-D84DBA071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0978" y="3423891"/>
            <a:ext cx="340140" cy="351183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3643E8D7-1529-4494-4821-76C7B9498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4544" y="3423892"/>
            <a:ext cx="340140" cy="351183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51D17D90-FF8C-6425-F1A7-2E502C768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1413" y="4329457"/>
            <a:ext cx="340140" cy="35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5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4CD3-09E9-7DD0-16FA-BEF45CBA5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90183"/>
            <a:ext cx="10363200" cy="1470025"/>
          </a:xfrm>
        </p:spPr>
        <p:txBody>
          <a:bodyPr/>
          <a:lstStyle/>
          <a:p>
            <a:r>
              <a:rPr lang="en-US" b="1">
                <a:latin typeface="Adobe Devanagari"/>
              </a:rPr>
              <a:t>Research Problems</a:t>
            </a:r>
            <a:endParaRPr lang="en-US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452237-AD01-F8CA-0BD6-1F8D2869D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584" y="2444579"/>
            <a:ext cx="8534400" cy="3667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har char="•"/>
            </a:pP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Inconsistent Violation Detection</a:t>
            </a:r>
          </a:p>
          <a:p>
            <a:pPr marL="342900" indent="-342900" algn="l">
              <a:buChar char="•"/>
            </a:pP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Limited Real-time Updates</a:t>
            </a:r>
          </a:p>
          <a:p>
            <a:pPr marL="342900" indent="-342900" algn="l">
              <a:buChar char="•"/>
            </a:pP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Ineffective Violation Reporting</a:t>
            </a:r>
          </a:p>
          <a:p>
            <a:pPr marL="342900" indent="-342900" algn="l">
              <a:buChar char="•"/>
            </a:pPr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Data Management Challenges</a:t>
            </a:r>
            <a:endParaRPr lang="en-US" sz="2400">
              <a:solidFill>
                <a:schemeClr val="tx1"/>
              </a:solidFill>
              <a:ea typeface="Cambria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45CE05-36E0-7453-3580-12091927E359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0D0F35-1C63-33B2-A7B8-63EE5049278D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87077E-2CA6-1032-2908-FA02370359B5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erson and person with question marks&#10;&#10;Description automatically generated">
            <a:extLst>
              <a:ext uri="{FF2B5EF4-FFF2-40B4-BE49-F238E27FC236}">
                <a16:creationId xmlns:a16="http://schemas.microsoft.com/office/drawing/2014/main" id="{BF66C4CC-8AAF-8296-C5D1-F809911C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5" b="10845"/>
          <a:stretch/>
        </p:blipFill>
        <p:spPr>
          <a:xfrm>
            <a:off x="6660768" y="2329249"/>
            <a:ext cx="5265104" cy="366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3AAE-2B31-11D4-28FA-1581CEEB7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>
                <a:latin typeface="Adobe Devanagari"/>
              </a:rPr>
              <a:t>Specific Objective and Sub Objectives</a:t>
            </a:r>
            <a:endParaRPr lang="en-US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08BEC-08AB-D989-C70F-F0D8ACC39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409" y="1198217"/>
            <a:ext cx="10899914" cy="51705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b="1">
                <a:ea typeface="Cambria"/>
              </a:rPr>
              <a:t>Objective</a:t>
            </a:r>
          </a:p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Develop an integrated system that analyzes real-time traffic data, displays traffic status via LED screens, and automatically reports traffic violations to nearby police stations.</a:t>
            </a:r>
          </a:p>
          <a:p>
            <a:pPr marL="0" indent="0">
              <a:buNone/>
            </a:pPr>
            <a:endParaRPr lang="en-US" sz="2000" b="1">
              <a:ea typeface="Cambria"/>
            </a:endParaRPr>
          </a:p>
          <a:p>
            <a:pPr marL="0" indent="0">
              <a:buNone/>
            </a:pPr>
            <a:r>
              <a:rPr lang="en-US" sz="3600" b="1">
                <a:ea typeface="Cambria"/>
              </a:rPr>
              <a:t>Sub Objectives</a:t>
            </a:r>
          </a:p>
          <a:p>
            <a:r>
              <a:rPr lang="en-US" sz="2000">
                <a:ea typeface="+mn-lt"/>
                <a:cs typeface="+mn-lt"/>
              </a:rPr>
              <a:t>Implement real-time traffic analysis.</a:t>
            </a:r>
            <a:endParaRPr lang="en-US" sz="2000">
              <a:ea typeface="Cambria"/>
            </a:endParaRPr>
          </a:p>
          <a:p>
            <a:r>
              <a:rPr lang="en-US" sz="2000">
                <a:ea typeface="+mn-lt"/>
                <a:cs typeface="+mn-lt"/>
              </a:rPr>
              <a:t>Set up LED displays for traffic updates.</a:t>
            </a:r>
            <a:endParaRPr lang="en-US" sz="2000">
              <a:ea typeface="Cambria"/>
            </a:endParaRPr>
          </a:p>
          <a:p>
            <a:r>
              <a:rPr lang="en-US" sz="2000">
                <a:ea typeface="+mn-lt"/>
                <a:cs typeface="+mn-lt"/>
              </a:rPr>
              <a:t>Maintain vehicle profiles for violations.</a:t>
            </a:r>
            <a:endParaRPr lang="en-US" sz="2000">
              <a:ea typeface="Cambria"/>
            </a:endParaRPr>
          </a:p>
          <a:p>
            <a:r>
              <a:rPr lang="en-US" sz="2000">
                <a:ea typeface="+mn-lt"/>
                <a:cs typeface="+mn-lt"/>
              </a:rPr>
              <a:t> Automate violation reporting to police.</a:t>
            </a:r>
            <a:endParaRPr lang="en-US" sz="2000">
              <a:ea typeface="Cambria"/>
            </a:endParaRPr>
          </a:p>
          <a:p>
            <a:pPr marL="0" indent="0">
              <a:buNone/>
            </a:pPr>
            <a:endParaRPr lang="en-US">
              <a:ea typeface="Cambr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8E6C72-D875-E7C4-DEDF-6F2266686A4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IT2127926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Mahindapala.G.H.N.K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</a:t>
            </a:r>
            <a:r>
              <a:rPr lang="en-US">
                <a:solidFill>
                  <a:schemeClr val="tx1"/>
                </a:solidFill>
              </a:rPr>
              <a:t>24-25J-165</a:t>
            </a:r>
            <a:r>
              <a:rPr lang="en-US" sz="1800" b="0">
                <a:solidFill>
                  <a:schemeClr val="tx1"/>
                </a:solidFill>
              </a:rPr>
              <a:t>&gt;&gt;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678C39-419C-D1BF-E040-DDAD65630828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494648-995E-3F15-F129-A613CAF9561C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509D1B-ACD1-0158-77A0-15E2CE54CCB2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erson and person standing next to a phone&#10;&#10;Description automatically generated">
            <a:extLst>
              <a:ext uri="{FF2B5EF4-FFF2-40B4-BE49-F238E27FC236}">
                <a16:creationId xmlns:a16="http://schemas.microsoft.com/office/drawing/2014/main" id="{6A261A48-7E84-034B-0568-75E0C69C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4" t="12044" r="1758" b="11041"/>
          <a:stretch/>
        </p:blipFill>
        <p:spPr>
          <a:xfrm>
            <a:off x="5729271" y="2968046"/>
            <a:ext cx="6144480" cy="328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1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FF711-5248-DE15-5A9B-841795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57" y="-4119"/>
            <a:ext cx="11684000" cy="792162"/>
          </a:xfrm>
        </p:spPr>
        <p:txBody>
          <a:bodyPr/>
          <a:lstStyle/>
          <a:p>
            <a:r>
              <a:rPr lang="en-US">
                <a:latin typeface="Adobe Devanagari"/>
              </a:rPr>
              <a:t>Methodology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F6A0-467D-580B-D3A5-3370BE171C7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IT2127926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Mahindapala.G.H.N.K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</a:t>
            </a:r>
            <a:r>
              <a:rPr lang="en-US">
                <a:solidFill>
                  <a:schemeClr val="tx1"/>
                </a:solidFill>
              </a:rPr>
              <a:t>24-25J-165</a:t>
            </a:r>
            <a:r>
              <a:rPr lang="en-US" sz="1800" b="0">
                <a:solidFill>
                  <a:schemeClr val="tx1"/>
                </a:solidFill>
              </a:rPr>
              <a:t>&gt;&gt;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8258A0-5F05-4EF8-ECFA-FF8A89561E83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FD7699-C931-1252-DC3D-C751954F5094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7953A1-7044-B885-8467-9E691C7BA26E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A close-up of a camera&#10;&#10;Description automatically generated">
            <a:extLst>
              <a:ext uri="{FF2B5EF4-FFF2-40B4-BE49-F238E27FC236}">
                <a16:creationId xmlns:a16="http://schemas.microsoft.com/office/drawing/2014/main" id="{D40BEAE0-2A0A-3B8A-A735-6119A7A5F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8734" y="1287765"/>
            <a:ext cx="1398522" cy="856864"/>
          </a:xfrm>
          <a:prstGeom prst="rect">
            <a:avLst/>
          </a:prstGeom>
        </p:spPr>
      </p:pic>
      <p:pic>
        <p:nvPicPr>
          <p:cNvPr id="19" name="Picture 18" descr="A green circuit board with a black square&#10;&#10;Description automatically generated">
            <a:extLst>
              <a:ext uri="{FF2B5EF4-FFF2-40B4-BE49-F238E27FC236}">
                <a16:creationId xmlns:a16="http://schemas.microsoft.com/office/drawing/2014/main" id="{EAB32028-B6B8-CCDC-C3E0-BA6A1DDEE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23" y="3634608"/>
            <a:ext cx="1193403" cy="1205337"/>
          </a:xfrm>
          <a:prstGeom prst="rect">
            <a:avLst/>
          </a:prstGeom>
        </p:spPr>
      </p:pic>
      <p:pic>
        <p:nvPicPr>
          <p:cNvPr id="21" name="Picture 20" descr="A black server towers with blue lights&#10;&#10;Description automatically generated">
            <a:extLst>
              <a:ext uri="{FF2B5EF4-FFF2-40B4-BE49-F238E27FC236}">
                <a16:creationId xmlns:a16="http://schemas.microsoft.com/office/drawing/2014/main" id="{9E491412-927A-2B71-C1A8-A7792F55F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946" y="2779839"/>
            <a:ext cx="1641436" cy="1524000"/>
          </a:xfrm>
          <a:prstGeom prst="rect">
            <a:avLst/>
          </a:prstGeom>
        </p:spPr>
      </p:pic>
      <p:pic>
        <p:nvPicPr>
          <p:cNvPr id="23" name="Picture 22" descr="A silver and blue cloud icon&#10;&#10;Description automatically generated">
            <a:extLst>
              <a:ext uri="{FF2B5EF4-FFF2-40B4-BE49-F238E27FC236}">
                <a16:creationId xmlns:a16="http://schemas.microsoft.com/office/drawing/2014/main" id="{5DC2D164-02CE-3E33-48D5-5D51D50B5F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43" y="1142571"/>
            <a:ext cx="887831" cy="950571"/>
          </a:xfrm>
          <a:prstGeom prst="rect">
            <a:avLst/>
          </a:prstGeom>
        </p:spPr>
      </p:pic>
      <p:pic>
        <p:nvPicPr>
          <p:cNvPr id="25" name="Picture 24" descr="A group of people working in an office&#10;&#10;Description automatically generated">
            <a:extLst>
              <a:ext uri="{FF2B5EF4-FFF2-40B4-BE49-F238E27FC236}">
                <a16:creationId xmlns:a16="http://schemas.microsoft.com/office/drawing/2014/main" id="{60C22F64-BC88-2886-B103-CB0F7827EC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089" y="2841364"/>
            <a:ext cx="2236805" cy="16310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69EAB6E-9D42-88BB-0155-CE335C991D92}"/>
              </a:ext>
            </a:extLst>
          </p:cNvPr>
          <p:cNvSpPr txBox="1"/>
          <p:nvPr/>
        </p:nvSpPr>
        <p:spPr>
          <a:xfrm>
            <a:off x="993458" y="2184812"/>
            <a:ext cx="119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Cameras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A6AFB5E-36A2-B216-4382-B958289F3027}"/>
              </a:ext>
            </a:extLst>
          </p:cNvPr>
          <p:cNvSpPr/>
          <p:nvPr/>
        </p:nvSpPr>
        <p:spPr>
          <a:xfrm rot="5400000">
            <a:off x="977990" y="3044561"/>
            <a:ext cx="747471" cy="22798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27953-D5F6-8603-4F01-E9778AD34C84}"/>
              </a:ext>
            </a:extLst>
          </p:cNvPr>
          <p:cNvSpPr txBox="1"/>
          <p:nvPr/>
        </p:nvSpPr>
        <p:spPr>
          <a:xfrm>
            <a:off x="1466050" y="2868428"/>
            <a:ext cx="10051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Capture Traffic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D71CE-2366-858C-A105-0C637EF358E6}"/>
              </a:ext>
            </a:extLst>
          </p:cNvPr>
          <p:cNvSpPr txBox="1"/>
          <p:nvPr/>
        </p:nvSpPr>
        <p:spPr>
          <a:xfrm>
            <a:off x="589060" y="4767431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Edge Processing Unit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E2084-71AE-683B-1D6F-E40A02CF0890}"/>
              </a:ext>
            </a:extLst>
          </p:cNvPr>
          <p:cNvSpPr txBox="1"/>
          <p:nvPr/>
        </p:nvSpPr>
        <p:spPr>
          <a:xfrm>
            <a:off x="2186860" y="4237968"/>
            <a:ext cx="10051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/>
              <a:t>Send Data</a:t>
            </a:r>
            <a:endParaRPr lang="en-US" sz="1400">
              <a:ea typeface="Cambria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F5282BF-923D-ECE7-92B9-8E764D8D986F}"/>
              </a:ext>
            </a:extLst>
          </p:cNvPr>
          <p:cNvSpPr/>
          <p:nvPr/>
        </p:nvSpPr>
        <p:spPr>
          <a:xfrm rot="-1020000">
            <a:off x="2265152" y="3909533"/>
            <a:ext cx="747471" cy="22798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FD876-99E1-8C8E-6684-51E1B2F49B27}"/>
              </a:ext>
            </a:extLst>
          </p:cNvPr>
          <p:cNvSpPr txBox="1"/>
          <p:nvPr/>
        </p:nvSpPr>
        <p:spPr>
          <a:xfrm>
            <a:off x="3253946" y="4396515"/>
            <a:ext cx="178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Central Server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FD35270-4654-0DF7-0DC1-C41B50DA5530}"/>
              </a:ext>
            </a:extLst>
          </p:cNvPr>
          <p:cNvSpPr/>
          <p:nvPr/>
        </p:nvSpPr>
        <p:spPr>
          <a:xfrm>
            <a:off x="5045422" y="3322587"/>
            <a:ext cx="747471" cy="22798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AE1DA-AD8C-6F0E-2D5A-85CCF16A40C2}"/>
              </a:ext>
            </a:extLst>
          </p:cNvPr>
          <p:cNvSpPr txBox="1"/>
          <p:nvPr/>
        </p:nvSpPr>
        <p:spPr>
          <a:xfrm>
            <a:off x="4915644" y="3651022"/>
            <a:ext cx="100517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>
                <a:ea typeface="Cambria"/>
              </a:rPr>
              <a:t>Analyse traffic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F40ED22-6D55-5B61-34C4-A83A91B66D20}"/>
              </a:ext>
            </a:extLst>
          </p:cNvPr>
          <p:cNvSpPr/>
          <p:nvPr/>
        </p:nvSpPr>
        <p:spPr>
          <a:xfrm>
            <a:off x="8325036" y="3688515"/>
            <a:ext cx="747471" cy="22798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Up-Down 17">
            <a:extLst>
              <a:ext uri="{FF2B5EF4-FFF2-40B4-BE49-F238E27FC236}">
                <a16:creationId xmlns:a16="http://schemas.microsoft.com/office/drawing/2014/main" id="{B4B7030E-A047-A086-396B-AC3CD234749E}"/>
              </a:ext>
            </a:extLst>
          </p:cNvPr>
          <p:cNvSpPr/>
          <p:nvPr/>
        </p:nvSpPr>
        <p:spPr>
          <a:xfrm>
            <a:off x="6968984" y="2228903"/>
            <a:ext cx="188054" cy="655718"/>
          </a:xfrm>
          <a:prstGeom prst="up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0185D2-7324-904F-3855-7919693BE7D7}"/>
              </a:ext>
            </a:extLst>
          </p:cNvPr>
          <p:cNvSpPr txBox="1"/>
          <p:nvPr/>
        </p:nvSpPr>
        <p:spPr>
          <a:xfrm>
            <a:off x="7362567" y="1719217"/>
            <a:ext cx="178707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ea typeface="Cambria"/>
              </a:rPr>
              <a:t>Data Base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7B7005-29B6-8F68-11BC-65CECE2DA35F}"/>
              </a:ext>
            </a:extLst>
          </p:cNvPr>
          <p:cNvSpPr txBox="1"/>
          <p:nvPr/>
        </p:nvSpPr>
        <p:spPr>
          <a:xfrm>
            <a:off x="6036330" y="4386431"/>
            <a:ext cx="22860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ea typeface="Cambria"/>
              </a:rPr>
              <a:t>Analyse &amp; Maintaining Profiles</a:t>
            </a:r>
            <a:endParaRPr lang="en-US" b="1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F27F6342-DE8F-4994-E56C-C69F82F306DB}"/>
              </a:ext>
            </a:extLst>
          </p:cNvPr>
          <p:cNvSpPr/>
          <p:nvPr/>
        </p:nvSpPr>
        <p:spPr>
          <a:xfrm rot="5400000">
            <a:off x="7633796" y="4747864"/>
            <a:ext cx="540801" cy="1592818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030683-82F9-D7EB-9332-23418790AFE2}"/>
              </a:ext>
            </a:extLst>
          </p:cNvPr>
          <p:cNvSpPr txBox="1"/>
          <p:nvPr/>
        </p:nvSpPr>
        <p:spPr>
          <a:xfrm>
            <a:off x="7633075" y="5910330"/>
            <a:ext cx="2286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ea typeface="Cambria"/>
              </a:rPr>
              <a:t>LED </a:t>
            </a:r>
            <a:r>
              <a:rPr lang="en-US" b="1" err="1">
                <a:ea typeface="Cambria"/>
              </a:rPr>
              <a:t>Desplay</a:t>
            </a:r>
            <a:endParaRPr lang="en-US" b="1">
              <a:ea typeface="Cambri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F73B7F-6759-2F6D-E0A1-FF88C3281503}"/>
              </a:ext>
            </a:extLst>
          </p:cNvPr>
          <p:cNvSpPr txBox="1"/>
          <p:nvPr/>
        </p:nvSpPr>
        <p:spPr>
          <a:xfrm>
            <a:off x="7982746" y="2954836"/>
            <a:ext cx="1437664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>
                <a:ea typeface="Cambria"/>
              </a:rPr>
              <a:t>Reporting Detected Violations</a:t>
            </a:r>
          </a:p>
        </p:txBody>
      </p:sp>
      <p:pic>
        <p:nvPicPr>
          <p:cNvPr id="36" name="Picture 35" descr="A digital sign with red letters&#10;&#10;Description automatically generated">
            <a:extLst>
              <a:ext uri="{FF2B5EF4-FFF2-40B4-BE49-F238E27FC236}">
                <a16:creationId xmlns:a16="http://schemas.microsoft.com/office/drawing/2014/main" id="{3E352EAF-8FB2-46E0-85D7-B652BB63E8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000">
            <a:off x="8457657" y="4880037"/>
            <a:ext cx="1743460" cy="1307447"/>
          </a:xfrm>
          <a:prstGeom prst="rect">
            <a:avLst/>
          </a:prstGeom>
        </p:spPr>
      </p:pic>
      <p:pic>
        <p:nvPicPr>
          <p:cNvPr id="39" name="Picture 38" descr="A computer screen with a person on it&#10;&#10;Description automatically generated">
            <a:extLst>
              <a:ext uri="{FF2B5EF4-FFF2-40B4-BE49-F238E27FC236}">
                <a16:creationId xmlns:a16="http://schemas.microsoft.com/office/drawing/2014/main" id="{E9FF59C9-9A6B-E91C-14D3-ECF12539B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6457" y="3150153"/>
            <a:ext cx="1441175" cy="1518479"/>
          </a:xfrm>
          <a:prstGeom prst="rect">
            <a:avLst/>
          </a:prstGeom>
        </p:spPr>
      </p:pic>
      <p:pic>
        <p:nvPicPr>
          <p:cNvPr id="40" name="Picture 39" descr="A police station with a car&#10;&#10;Description automatically generated">
            <a:extLst>
              <a:ext uri="{FF2B5EF4-FFF2-40B4-BE49-F238E27FC236}">
                <a16:creationId xmlns:a16="http://schemas.microsoft.com/office/drawing/2014/main" id="{9A97F6B9-8A98-4677-55D3-C7139EAA9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7828" y="888655"/>
            <a:ext cx="1657212" cy="165721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2786717-285D-F77C-B4BB-D8F732CB97CD}"/>
              </a:ext>
            </a:extLst>
          </p:cNvPr>
          <p:cNvSpPr txBox="1"/>
          <p:nvPr/>
        </p:nvSpPr>
        <p:spPr>
          <a:xfrm>
            <a:off x="9422118" y="4717634"/>
            <a:ext cx="2286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ea typeface="Cambria"/>
              </a:rPr>
              <a:t>Web Application</a:t>
            </a:r>
          </a:p>
        </p:txBody>
      </p:sp>
      <p:sp>
        <p:nvSpPr>
          <p:cNvPr id="42" name="Arrow: Up-Down 41">
            <a:extLst>
              <a:ext uri="{FF2B5EF4-FFF2-40B4-BE49-F238E27FC236}">
                <a16:creationId xmlns:a16="http://schemas.microsoft.com/office/drawing/2014/main" id="{A72FAF9E-2545-0752-7DE6-657ED7491EF4}"/>
              </a:ext>
            </a:extLst>
          </p:cNvPr>
          <p:cNvSpPr/>
          <p:nvPr/>
        </p:nvSpPr>
        <p:spPr>
          <a:xfrm>
            <a:off x="9829245" y="2626468"/>
            <a:ext cx="188054" cy="655718"/>
          </a:xfrm>
          <a:prstGeom prst="up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7E2982-C533-D24C-EF89-BF303EE6037F}"/>
              </a:ext>
            </a:extLst>
          </p:cNvPr>
          <p:cNvSpPr txBox="1"/>
          <p:nvPr/>
        </p:nvSpPr>
        <p:spPr>
          <a:xfrm>
            <a:off x="7113296" y="2292674"/>
            <a:ext cx="1005178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>
                <a:ea typeface="Cambria"/>
              </a:rPr>
              <a:t>Detected violation data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EF8992-55DB-BBCF-8ED8-3B3E4FD3FD50}"/>
              </a:ext>
            </a:extLst>
          </p:cNvPr>
          <p:cNvSpPr txBox="1"/>
          <p:nvPr/>
        </p:nvSpPr>
        <p:spPr>
          <a:xfrm>
            <a:off x="6097295" y="5528413"/>
            <a:ext cx="1005178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>
                <a:ea typeface="Cambria"/>
              </a:rPr>
              <a:t>Display Traffic status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E3176B-917C-F543-04EE-65ADD63422D9}"/>
              </a:ext>
            </a:extLst>
          </p:cNvPr>
          <p:cNvSpPr txBox="1"/>
          <p:nvPr/>
        </p:nvSpPr>
        <p:spPr>
          <a:xfrm>
            <a:off x="10061904" y="2635022"/>
            <a:ext cx="100517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>
                <a:ea typeface="Cambria"/>
              </a:rPr>
              <a:t>Refer the updates</a:t>
            </a:r>
          </a:p>
        </p:txBody>
      </p:sp>
    </p:spTree>
    <p:extLst>
      <p:ext uri="{BB962C8B-B14F-4D97-AF65-F5344CB8AC3E}">
        <p14:creationId xmlns:p14="http://schemas.microsoft.com/office/powerpoint/2010/main" val="339883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E323-BD9D-4822-8D07-73AD99482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495" y="304800"/>
            <a:ext cx="10491305" cy="803205"/>
          </a:xfrm>
        </p:spPr>
        <p:txBody>
          <a:bodyPr/>
          <a:lstStyle/>
          <a:p>
            <a:r>
              <a:rPr lang="en-US" b="1">
                <a:latin typeface="Adobe Devanagari"/>
              </a:rPr>
              <a:t>Technology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7F659-C721-4554-BF5B-08FA37D0A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7495" y="1098827"/>
            <a:ext cx="10491305" cy="52699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ea typeface="Cambria"/>
              </a:rPr>
              <a:t>Open CV</a:t>
            </a:r>
          </a:p>
          <a:p>
            <a:r>
              <a:rPr lang="en-US" sz="2800">
                <a:ea typeface="Cambria"/>
              </a:rPr>
              <a:t>Python</a:t>
            </a:r>
          </a:p>
          <a:p>
            <a:r>
              <a:rPr lang="en-US" sz="2800">
                <a:ea typeface="Cambria"/>
              </a:rPr>
              <a:t>MongoDB</a:t>
            </a:r>
          </a:p>
          <a:p>
            <a:r>
              <a:rPr lang="en-US" sz="2800">
                <a:ea typeface="Cambria"/>
              </a:rPr>
              <a:t>MERN Stack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A9E099-C174-4DAA-073A-5A9E0BC3029E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7771AA-1F22-FCBA-F340-F341516BC4A3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514917-8A1F-0CB0-F7B5-9B2A53735FD3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logo with a red green blue and black text&#10;&#10;Description automatically generated">
            <a:extLst>
              <a:ext uri="{FF2B5EF4-FFF2-40B4-BE49-F238E27FC236}">
                <a16:creationId xmlns:a16="http://schemas.microsoft.com/office/drawing/2014/main" id="{318B4F39-2205-BC21-A5FC-B26E9527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09" y="3738009"/>
            <a:ext cx="4125981" cy="2275371"/>
          </a:xfrm>
          <a:prstGeom prst="rect">
            <a:avLst/>
          </a:prstGeom>
        </p:spPr>
      </p:pic>
      <p:pic>
        <p:nvPicPr>
          <p:cNvPr id="9" name="Picture 8" descr="A blue and yellow snake logo&#10;&#10;Description automatically generated">
            <a:extLst>
              <a:ext uri="{FF2B5EF4-FFF2-40B4-BE49-F238E27FC236}">
                <a16:creationId xmlns:a16="http://schemas.microsoft.com/office/drawing/2014/main" id="{4F24B822-AB0B-F6EA-45EE-D0072811B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943" y="3928510"/>
            <a:ext cx="2496516" cy="2453860"/>
          </a:xfrm>
          <a:prstGeom prst="rect">
            <a:avLst/>
          </a:prstGeom>
        </p:spPr>
      </p:pic>
      <p:pic>
        <p:nvPicPr>
          <p:cNvPr id="10" name="Picture 9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47B814DD-72BD-BDB2-164D-EDF21A1F9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226" y="1137271"/>
            <a:ext cx="4413664" cy="33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5684A-E075-33A8-D37A-99AC7C54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148" y="304800"/>
            <a:ext cx="9685131" cy="792162"/>
          </a:xfrm>
        </p:spPr>
        <p:txBody>
          <a:bodyPr>
            <a:normAutofit fontScale="90000"/>
          </a:bodyPr>
          <a:lstStyle/>
          <a:p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9433C-FFEE-75C2-25A4-1DA9598E3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322" y="1090023"/>
            <a:ext cx="10402957" cy="16202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ea typeface="+mn-lt"/>
                <a:cs typeface="+mn-lt"/>
              </a:rPr>
              <a:t>Real-time Data Collection</a:t>
            </a:r>
            <a:endParaRPr lang="en-US" sz="2400">
              <a:ea typeface="Cambria"/>
            </a:endParaRPr>
          </a:p>
          <a:p>
            <a:r>
              <a:rPr lang="en-US" sz="2400">
                <a:ea typeface="+mn-lt"/>
                <a:cs typeface="+mn-lt"/>
              </a:rPr>
              <a:t>LED Traffic Status Display</a:t>
            </a:r>
            <a:endParaRPr lang="en-US" sz="2400">
              <a:ea typeface="Cambria"/>
            </a:endParaRPr>
          </a:p>
          <a:p>
            <a:r>
              <a:rPr lang="en-US" sz="2400">
                <a:ea typeface="+mn-lt"/>
                <a:cs typeface="+mn-lt"/>
              </a:rPr>
              <a:t>Vehicle Profile Management</a:t>
            </a:r>
            <a:endParaRPr lang="en-US" sz="2400">
              <a:ea typeface="Cambria"/>
            </a:endParaRPr>
          </a:p>
          <a:p>
            <a:r>
              <a:rPr lang="en-US" sz="2400">
                <a:ea typeface="+mn-lt"/>
                <a:cs typeface="+mn-lt"/>
              </a:rPr>
              <a:t>Automated Violation Reporting</a:t>
            </a:r>
            <a:endParaRPr lang="en-US" sz="2400">
              <a:ea typeface="Cambria"/>
            </a:endParaRPr>
          </a:p>
          <a:p>
            <a:endParaRPr lang="en-US">
              <a:ea typeface="Cambri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D4A543-AADA-6DAC-CC36-B65570769B75}"/>
              </a:ext>
            </a:extLst>
          </p:cNvPr>
          <p:cNvSpPr txBox="1"/>
          <p:nvPr/>
        </p:nvSpPr>
        <p:spPr>
          <a:xfrm>
            <a:off x="1562682" y="161952"/>
            <a:ext cx="666557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Cambria"/>
                <a:ea typeface="Cambria"/>
              </a:rPr>
              <a:t>Functional </a:t>
            </a:r>
            <a:r>
              <a:rPr lang="en-US" sz="4000" b="1" err="1">
                <a:latin typeface="Cambria"/>
                <a:ea typeface="Cambria"/>
              </a:rPr>
              <a:t>Requirments</a:t>
            </a:r>
            <a:endParaRPr lang="en-US" b="1" err="1">
              <a:latin typeface="Cambria"/>
              <a:ea typeface="Cambri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72A9C-987A-4C64-2469-FBB23EED705F}"/>
              </a:ext>
            </a:extLst>
          </p:cNvPr>
          <p:cNvSpPr txBox="1"/>
          <p:nvPr/>
        </p:nvSpPr>
        <p:spPr>
          <a:xfrm>
            <a:off x="1562682" y="2717174"/>
            <a:ext cx="780947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Cambria"/>
                <a:ea typeface="Cambria"/>
              </a:rPr>
              <a:t>Non - Functional </a:t>
            </a:r>
            <a:r>
              <a:rPr lang="en-US" sz="4000" b="1" err="1">
                <a:latin typeface="Cambria"/>
                <a:ea typeface="Cambria"/>
              </a:rPr>
              <a:t>Requirments</a:t>
            </a:r>
            <a:endParaRPr lang="en-US" sz="4000" b="1">
              <a:latin typeface="Cambria"/>
              <a:ea typeface="Cambri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C0C75-EF98-75C3-34E3-1B377B3349DB}"/>
              </a:ext>
            </a:extLst>
          </p:cNvPr>
          <p:cNvSpPr txBox="1"/>
          <p:nvPr/>
        </p:nvSpPr>
        <p:spPr>
          <a:xfrm>
            <a:off x="1038145" y="3608492"/>
            <a:ext cx="6348561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 Reliability</a:t>
            </a:r>
            <a:endParaRPr lang="en-US" sz="2400">
              <a:ea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 Data Security</a:t>
            </a:r>
            <a:endParaRPr lang="en-US" sz="2400">
              <a:ea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  Scalability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  Usability</a:t>
            </a:r>
            <a:endParaRPr lang="en-US" sz="2400">
              <a:ea typeface="Cambria"/>
            </a:endParaRPr>
          </a:p>
          <a:p>
            <a:pPr algn="l"/>
            <a:endParaRPr lang="en-US">
              <a:ea typeface="Cambri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78FD59-F7AA-4B17-33E4-3042D781608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IT2127926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Mahindapala.G.H.N.K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</a:t>
            </a:r>
            <a:r>
              <a:rPr lang="en-US">
                <a:solidFill>
                  <a:schemeClr val="tx1"/>
                </a:solidFill>
              </a:rPr>
              <a:t>24-25J-165</a:t>
            </a:r>
            <a:r>
              <a:rPr lang="en-US" sz="1800" b="0">
                <a:solidFill>
                  <a:schemeClr val="tx1"/>
                </a:solidFill>
              </a:rPr>
              <a:t>&gt;&gt;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8A312F-4573-C93B-8042-1454EAD43318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07E83D-9B3B-BA6F-B798-F6BBF135655D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055A11-A762-CAC0-2C23-AE25977E4B72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erson and person sitting in front of a computer screen&#10;&#10;Description automatically generated">
            <a:extLst>
              <a:ext uri="{FF2B5EF4-FFF2-40B4-BE49-F238E27FC236}">
                <a16:creationId xmlns:a16="http://schemas.microsoft.com/office/drawing/2014/main" id="{E79B144A-EBB9-FE32-49EE-D98C46A8B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163" y="3426241"/>
            <a:ext cx="4436717" cy="2943085"/>
          </a:xfrm>
          <a:prstGeom prst="rect">
            <a:avLst/>
          </a:prstGeom>
        </p:spPr>
      </p:pic>
      <p:pic>
        <p:nvPicPr>
          <p:cNvPr id="9" name="Picture 8" descr="A blue shield with a check mark in the middle of hands&#10;&#10;Description automatically generated">
            <a:extLst>
              <a:ext uri="{FF2B5EF4-FFF2-40B4-BE49-F238E27FC236}">
                <a16:creationId xmlns:a16="http://schemas.microsoft.com/office/drawing/2014/main" id="{A162EC24-3CA1-B33D-6AEF-8D61046A78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435" t="8140" r="10151" b="14135"/>
          <a:stretch/>
        </p:blipFill>
        <p:spPr>
          <a:xfrm>
            <a:off x="9451837" y="1267578"/>
            <a:ext cx="1821958" cy="192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F98B-D68A-09A1-497D-C5A670AF0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83" y="128104"/>
            <a:ext cx="11684000" cy="792162"/>
          </a:xfrm>
        </p:spPr>
        <p:txBody>
          <a:bodyPr/>
          <a:lstStyle/>
          <a:p>
            <a:r>
              <a:rPr lang="en-US">
                <a:latin typeface="Adobe Devanagari"/>
              </a:rPr>
              <a:t>Gantt Chart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A0FF5-0C67-8B37-6517-2C760A4C64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01" t="16733" r="17715" b="5494"/>
          <a:stretch/>
        </p:blipFill>
        <p:spPr>
          <a:xfrm>
            <a:off x="2292626" y="737527"/>
            <a:ext cx="7151014" cy="564128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871225A-EA28-1ECF-D83A-59DEA268A2B9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65DE29-67CB-970C-2FC0-36CA9B43B2A1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DF8591-B4C2-2844-626E-5C785C815A99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80192D5-19D2-C6D8-0E34-3A1A8A9599F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IT2127926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Mahindapala.G.H.N.K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</a:t>
            </a:r>
            <a:r>
              <a:rPr lang="en-US">
                <a:solidFill>
                  <a:schemeClr val="tx1"/>
                </a:solidFill>
              </a:rPr>
              <a:t>24-25J-165</a:t>
            </a:r>
            <a:r>
              <a:rPr lang="en-US" sz="1800" b="0">
                <a:solidFill>
                  <a:schemeClr val="tx1"/>
                </a:solidFill>
              </a:rPr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148656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6B8A-99EE-E310-5279-5125682E3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>
                <a:latin typeface="Cambria"/>
                <a:ea typeface="Cambria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B91B-C265-343B-24C3-875E0D25C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286" y="1606379"/>
            <a:ext cx="10252676" cy="52536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Zhang, H., &amp; Liu, H. X. (2013). </a:t>
            </a:r>
            <a:r>
              <a:rPr lang="en-US" sz="2000" i="1">
                <a:ea typeface="+mn-lt"/>
                <a:cs typeface="+mn-lt"/>
              </a:rPr>
              <a:t>A review of traffic congestion detection, mitigation, and control.</a:t>
            </a:r>
            <a:r>
              <a:rPr lang="en-US" sz="2000">
                <a:ea typeface="+mn-lt"/>
                <a:cs typeface="+mn-lt"/>
              </a:rPr>
              <a:t> Transportation Research Part B: Methodological, 52, 1-24.</a:t>
            </a: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Hartenstein, H., &amp; </a:t>
            </a:r>
            <a:r>
              <a:rPr lang="en-US" sz="2000" err="1">
                <a:ea typeface="+mn-lt"/>
                <a:cs typeface="+mn-lt"/>
              </a:rPr>
              <a:t>Laberteaux</a:t>
            </a:r>
            <a:r>
              <a:rPr lang="en-US" sz="2000">
                <a:ea typeface="+mn-lt"/>
                <a:cs typeface="+mn-lt"/>
              </a:rPr>
              <a:t>, K. P. (2008). </a:t>
            </a:r>
            <a:r>
              <a:rPr lang="en-US" sz="2000" i="1">
                <a:ea typeface="+mn-lt"/>
                <a:cs typeface="+mn-lt"/>
              </a:rPr>
              <a:t>VANET: Vehicular Applications and Inter-Networking Technologies.</a:t>
            </a:r>
            <a:r>
              <a:rPr lang="en-US" sz="2000">
                <a:ea typeface="+mn-lt"/>
                <a:cs typeface="+mn-lt"/>
              </a:rPr>
              <a:t> John Wiley &amp; Sons.</a:t>
            </a: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Sun, Z., </a:t>
            </a:r>
            <a:r>
              <a:rPr lang="en-US" sz="2000" err="1">
                <a:ea typeface="+mn-lt"/>
                <a:cs typeface="+mn-lt"/>
              </a:rPr>
              <a:t>Bebis</a:t>
            </a:r>
            <a:r>
              <a:rPr lang="en-US" sz="2000">
                <a:ea typeface="+mn-lt"/>
                <a:cs typeface="+mn-lt"/>
              </a:rPr>
              <a:t>, G., &amp; Miller, R. (2006). </a:t>
            </a:r>
            <a:r>
              <a:rPr lang="en-US" sz="2000" i="1">
                <a:ea typeface="+mn-lt"/>
                <a:cs typeface="+mn-lt"/>
              </a:rPr>
              <a:t>On-road vehicle detection: A review.</a:t>
            </a:r>
            <a:r>
              <a:rPr lang="en-US" sz="2000">
                <a:ea typeface="+mn-lt"/>
                <a:cs typeface="+mn-lt"/>
              </a:rPr>
              <a:t> IEEE Transactions on Pattern Analysis and Machine Intelligence, 28(5), 694-711.</a:t>
            </a:r>
            <a:endParaRPr lang="en-US" sz="2000">
              <a:ea typeface="Cambria"/>
            </a:endParaRP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Liu, Y., Zhang, Y., &amp; Gao, Y. (2019). </a:t>
            </a:r>
            <a:r>
              <a:rPr lang="en-US" sz="2000" i="1">
                <a:ea typeface="+mn-lt"/>
                <a:cs typeface="+mn-lt"/>
              </a:rPr>
              <a:t>A cloud-based IoT framework for intelligent traffic management and violation detection.</a:t>
            </a:r>
            <a:r>
              <a:rPr lang="en-US" sz="2000">
                <a:ea typeface="+mn-lt"/>
                <a:cs typeface="+mn-lt"/>
              </a:rPr>
              <a:t> IEEE Transactions on Intelligent Transportation Systems, 20(1), 308-319.</a:t>
            </a:r>
            <a:endParaRPr lang="en-US" sz="2000">
              <a:ea typeface="Cambria"/>
            </a:endParaRPr>
          </a:p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2EC01F-331C-C410-FFD6-3D7208DDD687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87F8C6-C452-B726-8690-AB799CF1CDC9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3BB0F9-EF93-B7DF-6E7E-A906AF3ADE50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194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B6E9-6427-6A04-2851-674240435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2631989"/>
            <a:ext cx="11684000" cy="792162"/>
          </a:xfrm>
        </p:spPr>
        <p:txBody>
          <a:bodyPr>
            <a:noAutofit/>
          </a:bodyPr>
          <a:lstStyle/>
          <a:p>
            <a:r>
              <a:rPr lang="en-US" sz="9600">
                <a:latin typeface="Cambria"/>
                <a:ea typeface="Cambria"/>
              </a:rPr>
              <a:t>Thank you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CDBF0C-FC54-227E-68E1-E173210B4994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05615D-5FFF-2801-DBA8-7E473E05084E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6223BD-E996-D127-F48F-99707F52E278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593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CDBF0C-FC54-227E-68E1-E173210B4994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05615D-5FFF-2801-DBA8-7E473E05084E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6223BD-E996-D127-F48F-99707F52E278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A group of people sitting on letters&#10;&#10;Description automatically generated">
            <a:extLst>
              <a:ext uri="{FF2B5EF4-FFF2-40B4-BE49-F238E27FC236}">
                <a16:creationId xmlns:a16="http://schemas.microsoft.com/office/drawing/2014/main" id="{4EB36A5E-881C-91D5-D028-BC608D61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484" y="1484934"/>
            <a:ext cx="6009032" cy="362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3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12CE-858E-526F-0411-57C185586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63644"/>
            <a:ext cx="10363200" cy="2139348"/>
          </a:xfrm>
        </p:spPr>
        <p:txBody>
          <a:bodyPr>
            <a:normAutofit/>
          </a:bodyPr>
          <a:lstStyle/>
          <a:p>
            <a:pPr algn="l"/>
            <a:r>
              <a:rPr lang="en-US" sz="4000" b="1">
                <a:latin typeface="Cambria"/>
                <a:ea typeface="Cambria"/>
                <a:cs typeface="Times New Roman"/>
              </a:rPr>
              <a:t>Main Objective</a:t>
            </a:r>
            <a:br>
              <a:rPr lang="en-US" sz="3600" b="1">
                <a:latin typeface="Cambria"/>
                <a:cs typeface="Times New Roman"/>
              </a:rPr>
            </a:br>
            <a:br>
              <a:rPr lang="en-US" sz="3600" b="1">
                <a:latin typeface="Cambria"/>
                <a:cs typeface="Times New Roman"/>
              </a:rPr>
            </a:br>
            <a:r>
              <a:rPr lang="en-US" sz="2000" b="1">
                <a:latin typeface="Adobe Devanagari"/>
                <a:ea typeface="Cambria"/>
                <a:cs typeface="Times New Roman"/>
              </a:rPr>
              <a:t>Develop an automated traffic violation detection system with backup cameras to enhance safety, track vehicles, and ensure effective law enforcement</a:t>
            </a:r>
            <a:endParaRPr lang="en-US" sz="2000" b="1">
              <a:latin typeface="Adobe Devanagar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D6BB9-F1B5-EE8A-E38B-8D044733C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341" y="2825579"/>
            <a:ext cx="8544697" cy="251459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algn="l"/>
            <a:r>
              <a:rPr lang="en-US" sz="5100" b="1">
                <a:solidFill>
                  <a:schemeClr val="tx1"/>
                </a:solidFill>
                <a:ea typeface="Cambria"/>
              </a:rPr>
              <a:t>Sub Objectives</a:t>
            </a:r>
            <a:endParaRPr lang="en-US" sz="5100" b="1">
              <a:solidFill>
                <a:schemeClr val="tx1"/>
              </a:solidFill>
            </a:endParaRPr>
          </a:p>
          <a:p>
            <a:pPr algn="l"/>
            <a:endParaRPr lang="en-US" sz="5100" b="1">
              <a:solidFill>
                <a:schemeClr val="tx1"/>
              </a:solidFill>
              <a:ea typeface="Cambria"/>
            </a:endParaRPr>
          </a:p>
          <a:p>
            <a:pPr marL="457200" indent="-457200" algn="l">
              <a:buChar char="•"/>
            </a:pPr>
            <a:r>
              <a:rPr lang="en-US" sz="2900">
                <a:solidFill>
                  <a:schemeClr val="tx1"/>
                </a:solidFill>
                <a:ea typeface="Cambria"/>
              </a:rPr>
              <a:t>Detecting violation from Primary &amp; Secondary camera system.</a:t>
            </a:r>
          </a:p>
          <a:p>
            <a:pPr marL="457200" indent="-457200" algn="l">
              <a:buChar char="•"/>
            </a:pPr>
            <a:r>
              <a:rPr lang="en-US" sz="2900">
                <a:solidFill>
                  <a:schemeClr val="tx1"/>
                </a:solidFill>
                <a:ea typeface="Cambria"/>
              </a:rPr>
              <a:t>Identifying the vehicle &amp; vehicle type</a:t>
            </a:r>
          </a:p>
          <a:p>
            <a:pPr marL="457200" indent="-457200" algn="l">
              <a:buChar char="•"/>
            </a:pPr>
            <a:r>
              <a:rPr lang="en-US" sz="2900">
                <a:solidFill>
                  <a:schemeClr val="tx1"/>
                </a:solidFill>
                <a:ea typeface="Cambria"/>
              </a:rPr>
              <a:t>Analyse the traffic and display on LED Screen</a:t>
            </a:r>
          </a:p>
          <a:p>
            <a:pPr marL="457200" indent="-457200" algn="l">
              <a:buChar char="•"/>
            </a:pPr>
            <a:r>
              <a:rPr lang="en-US" sz="2900">
                <a:solidFill>
                  <a:schemeClr val="tx1"/>
                </a:solidFill>
                <a:ea typeface="Cambria"/>
              </a:rPr>
              <a:t>Maintaining profiles and report the details to police station.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4DDB7E-7801-A403-A5E1-474DAF7BCB2D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42DADC-70ED-054F-43C6-8F2A4BD8CDF8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7F9151-4B1A-D80E-84CA-F3AF768A5316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erson standing next to a car&#10;&#10;Description automatically generated">
            <a:extLst>
              <a:ext uri="{FF2B5EF4-FFF2-40B4-BE49-F238E27FC236}">
                <a16:creationId xmlns:a16="http://schemas.microsoft.com/office/drawing/2014/main" id="{63EC2609-D5AF-A40C-4F51-84F810AF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9" t="9645" b="12531"/>
          <a:stretch/>
        </p:blipFill>
        <p:spPr>
          <a:xfrm>
            <a:off x="8371703" y="2488689"/>
            <a:ext cx="3459896" cy="32022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134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B0A447-D404-8C1C-7771-E26797AD886E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0397C79-7305-E354-3C54-4940226DA76E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23501E-B660-A0DB-BA2B-D6294A4F2126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6D1F6FED-C6E6-E3A5-56D0-C3D3BDD2F624}"/>
              </a:ext>
            </a:extLst>
          </p:cNvPr>
          <p:cNvSpPr txBox="1">
            <a:spLocks/>
          </p:cNvSpPr>
          <p:nvPr/>
        </p:nvSpPr>
        <p:spPr>
          <a:xfrm>
            <a:off x="914400" y="-586"/>
            <a:ext cx="10363200" cy="91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1">
                <a:latin typeface="Adobe Devanagari"/>
              </a:rPr>
              <a:t>System Diagram</a:t>
            </a:r>
            <a:endParaRPr lang="en-US"/>
          </a:p>
        </p:txBody>
      </p:sp>
      <p:pic>
        <p:nvPicPr>
          <p:cNvPr id="12" name="Picture 11" descr="A diagram of a vehicle&#10;&#10;Description automatically generated">
            <a:extLst>
              <a:ext uri="{FF2B5EF4-FFF2-40B4-BE49-F238E27FC236}">
                <a16:creationId xmlns:a16="http://schemas.microsoft.com/office/drawing/2014/main" id="{332938DA-1865-74D3-81AE-5CA5CD3CE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83" y="1323737"/>
            <a:ext cx="6227017" cy="492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02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"/>
                <a:ea typeface="Cambria"/>
              </a:rPr>
              <a:t>IT21212222 | </a:t>
            </a:r>
            <a:r>
              <a:rPr lang="en-US" sz="3600" err="1">
                <a:latin typeface="Cambria"/>
                <a:ea typeface="Cambria"/>
              </a:rPr>
              <a:t>Seneviratne.K.A.C.M</a:t>
            </a:r>
            <a:endParaRPr lang="en-US" sz="3600">
              <a:latin typeface="Cambria"/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IT21212222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Seneviratne.K.A.C.M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&lt;&lt;24-25J-165&gt;&gt;</a:t>
            </a:r>
            <a:endParaRPr lang="en-US">
              <a:solidFill>
                <a:schemeClr val="tx1"/>
              </a:solidFill>
              <a:latin typeface="Times New Roman"/>
              <a:ea typeface="Cambria"/>
              <a:cs typeface="Times New Roman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83F43F-06B8-AD65-B666-B127C4731248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3098E5E-5556-ED93-4116-6195BDAE2071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57B45C-1B7B-A705-DB76-68E1BA75665F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7EC8B13-2E2B-E097-62C2-359F45D6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783" y="4339624"/>
            <a:ext cx="10363200" cy="1356622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tx1"/>
                </a:solidFill>
                <a:latin typeface="Cambria"/>
                <a:ea typeface="Cambria"/>
                <a:cs typeface="Arial"/>
              </a:rPr>
              <a:t>BSc (Hons) Degree in Information BSc (Hons) Degree in Information Technology</a:t>
            </a:r>
          </a:p>
          <a:p>
            <a:r>
              <a:rPr lang="en-US" sz="1600">
                <a:solidFill>
                  <a:schemeClr val="tx1"/>
                </a:solidFill>
                <a:latin typeface="Cambria"/>
                <a:ea typeface="Cambria"/>
                <a:cs typeface="Arial"/>
              </a:rPr>
              <a:t>Specialized in Information Technology</a:t>
            </a:r>
            <a:endParaRPr lang="en-US" sz="1600">
              <a:solidFill>
                <a:schemeClr val="tx1"/>
              </a:solidFill>
              <a:latin typeface="Cambria"/>
              <a:ea typeface="Cambria"/>
            </a:endParaRPr>
          </a:p>
          <a:p>
            <a:endParaRPr lang="en-US" sz="1600">
              <a:solidFill>
                <a:schemeClr val="tx1"/>
              </a:solidFill>
              <a:latin typeface="Cambria"/>
              <a:ea typeface="Cambria"/>
              <a:cs typeface="Arial"/>
            </a:endParaRPr>
          </a:p>
          <a:p>
            <a:endParaRPr lang="en-US">
              <a:ea typeface="Cambria"/>
            </a:endParaRPr>
          </a:p>
        </p:txBody>
      </p: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5011EADA-F27F-686E-4DD6-A460EAF3A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252" y="130908"/>
            <a:ext cx="2070187" cy="234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 b="1"/>
              <a:t>Background</a:t>
            </a:r>
            <a:br>
              <a:rPr lang="en-US"/>
            </a:b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104" y="1352827"/>
            <a:ext cx="8492435" cy="3469860"/>
          </a:xfrm>
        </p:spPr>
        <p:txBody>
          <a:bodyPr/>
          <a:lstStyle/>
          <a:p>
            <a:r>
              <a:rPr lang="en-US"/>
              <a:t>Importance of Traffic Safety</a:t>
            </a:r>
          </a:p>
          <a:p>
            <a:r>
              <a:rPr lang="en-US"/>
              <a:t>Existing Systems</a:t>
            </a:r>
          </a:p>
          <a:p>
            <a:r>
              <a:rPr lang="en-US"/>
              <a:t>Technological Advances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09FA91-9F36-085E-CBAA-F777A1BA604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IT21212222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Seneviratne.K.A.C.M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&lt;&lt;24-25J-165&gt;&gt;</a:t>
            </a:r>
            <a:endParaRPr lang="en-US">
              <a:solidFill>
                <a:schemeClr val="tx1"/>
              </a:solidFill>
              <a:latin typeface="Times New Roman"/>
              <a:ea typeface="Cambria"/>
              <a:cs typeface="Times New Roman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E5047A-C89E-D6E4-7A57-5E13EA335D96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EA6ADF-6B4C-3E0A-9E8A-0C67CA31032A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566786-1F74-42BB-4647-C7CB5DFF8FF8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isometric view of a road with cars and a bridge&#10;&#10;Description automatically generated">
            <a:extLst>
              <a:ext uri="{FF2B5EF4-FFF2-40B4-BE49-F238E27FC236}">
                <a16:creationId xmlns:a16="http://schemas.microsoft.com/office/drawing/2014/main" id="{B82E9A02-865E-0123-5699-090910F7D3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133600"/>
            <a:ext cx="5554862" cy="386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9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 b="1"/>
              <a:t>Research Problem</a:t>
            </a:r>
            <a:br>
              <a:rPr lang="en-US"/>
            </a:b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061" y="1264479"/>
            <a:ext cx="7421218" cy="3072295"/>
          </a:xfrm>
        </p:spPr>
        <p:txBody>
          <a:bodyPr/>
          <a:lstStyle/>
          <a:p>
            <a:r>
              <a:rPr lang="en-US"/>
              <a:t>Accuracy Issues</a:t>
            </a:r>
          </a:p>
          <a:p>
            <a:r>
              <a:rPr lang="en-US"/>
              <a:t>Real-time Processing Issues</a:t>
            </a:r>
          </a:p>
          <a:p>
            <a:r>
              <a:rPr lang="en-US"/>
              <a:t>Scale Effectively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995764-088A-6B55-556C-1C4492627759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IT21212222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Seneviratne.K.A.C.M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&lt;&lt;24-25J-165&gt;&gt;</a:t>
            </a:r>
            <a:endParaRPr lang="en-US">
              <a:solidFill>
                <a:schemeClr val="tx1"/>
              </a:solidFill>
              <a:latin typeface="Times New Roman"/>
              <a:ea typeface="Cambria"/>
              <a:cs typeface="Times New Roman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58C069-E155-62D4-9625-396425C0EE73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59DCE4-A3AB-1FE4-EFE7-257DA593F660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013D99-5645-11D9-7E65-FFFDC539001B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cartoon character with a question mark&#10;&#10;Description automatically generated">
            <a:extLst>
              <a:ext uri="{FF2B5EF4-FFF2-40B4-BE49-F238E27FC236}">
                <a16:creationId xmlns:a16="http://schemas.microsoft.com/office/drawing/2014/main" id="{321CB3D6-6725-E9B4-C904-48B75E3EA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0" y="2865991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0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3" ma:contentTypeDescription="Create a new document." ma:contentTypeScope="" ma:versionID="82e70f973760d71ce5f1e502bb013d03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4d1e6b93f11312e598310e1d6362e66b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F20203BC-9FB3-4D22-AAFE-73F137D81E29}"/>
</file>

<file path=customXml/itemProps2.xml><?xml version="1.0" encoding="utf-8"?>
<ds:datastoreItem xmlns:ds="http://schemas.openxmlformats.org/officeDocument/2006/customXml" ds:itemID="{68C3CDF7-A5A9-42AB-BB5B-2CC5BDFE3C84}"/>
</file>

<file path=customXml/itemProps3.xml><?xml version="1.0" encoding="utf-8"?>
<ds:datastoreItem xmlns:ds="http://schemas.openxmlformats.org/officeDocument/2006/customXml" ds:itemID="{0226DB36-9C79-489C-BCDD-899DE38E4F43}"/>
</file>

<file path=docProps/app.xml><?xml version="1.0" encoding="utf-8"?>
<Properties xmlns="http://schemas.openxmlformats.org/officeDocument/2006/extended-properties" xmlns:vt="http://schemas.openxmlformats.org/officeDocument/2006/docPropsVTypes">
  <Template>Proposal prsentation stuct</Template>
  <Application>Microsoft Office PowerPoint</Application>
  <PresentationFormat>Widescreen</PresentationFormat>
  <Slides>47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Evaluating automated traffic violation detection system for road safety improvement </vt:lpstr>
      <vt:lpstr>Our Team</vt:lpstr>
      <vt:lpstr>Introduction</vt:lpstr>
      <vt:lpstr>Research Problems</vt:lpstr>
      <vt:lpstr>Main Objective  Develop an automated traffic violation detection system with backup cameras to enhance safety, track vehicles, and ensure effective law enforcement</vt:lpstr>
      <vt:lpstr>PowerPoint Presentation</vt:lpstr>
      <vt:lpstr>IT21212222 | Seneviratne.K.A.C.M</vt:lpstr>
      <vt:lpstr>Background </vt:lpstr>
      <vt:lpstr>Research Problem </vt:lpstr>
      <vt:lpstr>Research Gap </vt:lpstr>
      <vt:lpstr>Objective </vt:lpstr>
      <vt:lpstr>Methodology</vt:lpstr>
      <vt:lpstr>Technologies</vt:lpstr>
      <vt:lpstr>Functional Requirements</vt:lpstr>
      <vt:lpstr>Gantt Chart</vt:lpstr>
      <vt:lpstr>References</vt:lpstr>
      <vt:lpstr>IT21186288  | Wennawaththa.W.W.V.N</vt:lpstr>
      <vt:lpstr>Background </vt:lpstr>
      <vt:lpstr>Research Problems</vt:lpstr>
      <vt:lpstr>Research Gap</vt:lpstr>
      <vt:lpstr>Objective</vt:lpstr>
      <vt:lpstr>Methodology</vt:lpstr>
      <vt:lpstr>Technology</vt:lpstr>
      <vt:lpstr>Functional Requirements</vt:lpstr>
      <vt:lpstr>Gantt chart</vt:lpstr>
      <vt:lpstr>IT21334306 | Wathsala W.H.D </vt:lpstr>
      <vt:lpstr>Background </vt:lpstr>
      <vt:lpstr>Research Problem </vt:lpstr>
      <vt:lpstr>Research Gap </vt:lpstr>
      <vt:lpstr>Objective </vt:lpstr>
      <vt:lpstr>Methodology </vt:lpstr>
      <vt:lpstr>Technology</vt:lpstr>
      <vt:lpstr>Functional Requirements</vt:lpstr>
      <vt:lpstr>Gantt Chart </vt:lpstr>
      <vt:lpstr>References</vt:lpstr>
      <vt:lpstr>IT21327926 | Mahindapala.g.h.n.k </vt:lpstr>
      <vt:lpstr>Background</vt:lpstr>
      <vt:lpstr>Research Problem</vt:lpstr>
      <vt:lpstr>Research Gap</vt:lpstr>
      <vt:lpstr>Specific Objective and Sub Objectives</vt:lpstr>
      <vt:lpstr>Methodology</vt:lpstr>
      <vt:lpstr>Technology</vt:lpstr>
      <vt:lpstr> </vt:lpstr>
      <vt:lpstr>Gantt Chart</vt:lpstr>
      <vt:lpstr>References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Chamika Seneviratne</dc:creator>
  <cp:revision>169</cp:revision>
  <dcterms:created xsi:type="dcterms:W3CDTF">2024-08-04T15:48:47Z</dcterms:created>
  <dcterms:modified xsi:type="dcterms:W3CDTF">2024-08-06T07:29:44Z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</Properties>
</file>